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rawings/drawing2.xml" ContentType="application/vnd.openxmlformats-officedocument.drawingml.chartshapes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drawings/drawing3.xml" ContentType="application/vnd.openxmlformats-officedocument.drawingml.chartshapes+xml"/>
  <Override PartName="/ppt/charts/style1.xml" ContentType="application/vnd.ms-office.chartstyl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Default Extension="wdp" ContentType="image/vnd.ms-photo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3.xml" ContentType="application/vnd.ms-office.chartstyl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rawings/drawing1.xml" ContentType="application/vnd.openxmlformats-officedocument.drawingml.chartshapes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4"/>
  </p:notesMasterIdLst>
  <p:sldIdLst>
    <p:sldId id="256" r:id="rId2"/>
    <p:sldId id="368" r:id="rId3"/>
    <p:sldId id="379" r:id="rId4"/>
    <p:sldId id="304" r:id="rId5"/>
    <p:sldId id="377" r:id="rId6"/>
    <p:sldId id="259" r:id="rId7"/>
    <p:sldId id="306" r:id="rId8"/>
    <p:sldId id="380" r:id="rId9"/>
    <p:sldId id="266" r:id="rId10"/>
    <p:sldId id="350" r:id="rId11"/>
    <p:sldId id="263" r:id="rId12"/>
    <p:sldId id="310" r:id="rId13"/>
    <p:sldId id="332" r:id="rId14"/>
    <p:sldId id="320" r:id="rId15"/>
    <p:sldId id="308" r:id="rId16"/>
    <p:sldId id="356" r:id="rId17"/>
    <p:sldId id="378" r:id="rId18"/>
    <p:sldId id="357" r:id="rId19"/>
    <p:sldId id="358" r:id="rId20"/>
    <p:sldId id="359" r:id="rId21"/>
    <p:sldId id="360" r:id="rId22"/>
    <p:sldId id="361" r:id="rId23"/>
    <p:sldId id="362" r:id="rId24"/>
    <p:sldId id="335" r:id="rId25"/>
    <p:sldId id="363" r:id="rId26"/>
    <p:sldId id="288" r:id="rId27"/>
    <p:sldId id="290" r:id="rId28"/>
    <p:sldId id="291" r:id="rId29"/>
    <p:sldId id="333" r:id="rId30"/>
    <p:sldId id="366" r:id="rId31"/>
    <p:sldId id="293" r:id="rId32"/>
    <p:sldId id="294" r:id="rId33"/>
    <p:sldId id="324" r:id="rId34"/>
    <p:sldId id="334" r:id="rId35"/>
    <p:sldId id="337" r:id="rId36"/>
    <p:sldId id="316" r:id="rId37"/>
    <p:sldId id="374" r:id="rId38"/>
    <p:sldId id="375" r:id="rId39"/>
    <p:sldId id="351" r:id="rId40"/>
    <p:sldId id="303" r:id="rId41"/>
    <p:sldId id="339" r:id="rId42"/>
    <p:sldId id="343" r:id="rId43"/>
    <p:sldId id="353" r:id="rId44"/>
    <p:sldId id="348" r:id="rId45"/>
    <p:sldId id="354" r:id="rId46"/>
    <p:sldId id="371" r:id="rId47"/>
    <p:sldId id="344" r:id="rId48"/>
    <p:sldId id="345" r:id="rId49"/>
    <p:sldId id="346" r:id="rId50"/>
    <p:sldId id="347" r:id="rId51"/>
    <p:sldId id="349" r:id="rId52"/>
    <p:sldId id="318" r:id="rId53"/>
    <p:sldId id="279" r:id="rId54"/>
    <p:sldId id="281" r:id="rId55"/>
    <p:sldId id="287" r:id="rId56"/>
    <p:sldId id="309" r:id="rId57"/>
    <p:sldId id="328" r:id="rId58"/>
    <p:sldId id="355" r:id="rId59"/>
    <p:sldId id="364" r:id="rId60"/>
    <p:sldId id="373" r:id="rId61"/>
    <p:sldId id="314" r:id="rId62"/>
    <p:sldId id="370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7C423305-1346-44A5-A0E9-85AC4AD4FAF3}">
          <p14:sldIdLst>
            <p14:sldId id="256"/>
            <p14:sldId id="368"/>
            <p14:sldId id="304"/>
            <p14:sldId id="259"/>
            <p14:sldId id="306"/>
            <p14:sldId id="266"/>
          </p14:sldIdLst>
        </p14:section>
        <p14:section name="Building blocks" id="{643C852C-F1C2-4F37-ACE8-20955809AAC5}">
          <p14:sldIdLst>
            <p14:sldId id="350"/>
            <p14:sldId id="263"/>
            <p14:sldId id="310"/>
            <p14:sldId id="332"/>
          </p14:sldIdLst>
        </p14:section>
        <p14:section name="Systsem architecture" id="{8E6B32C2-A1C0-4514-8203-6F0FD92F4916}">
          <p14:sldIdLst>
            <p14:sldId id="320"/>
            <p14:sldId id="308"/>
            <p14:sldId id="356"/>
            <p14:sldId id="357"/>
            <p14:sldId id="358"/>
            <p14:sldId id="359"/>
            <p14:sldId id="360"/>
            <p14:sldId id="361"/>
            <p14:sldId id="362"/>
            <p14:sldId id="335"/>
          </p14:sldIdLst>
        </p14:section>
        <p14:section name="Algorithms for visualization" id="{0591A150-2BB7-442C-BD7F-64BD1D183040}">
          <p14:sldIdLst>
            <p14:sldId id="363"/>
            <p14:sldId id="288"/>
            <p14:sldId id="290"/>
            <p14:sldId id="291"/>
            <p14:sldId id="333"/>
            <p14:sldId id="366"/>
            <p14:sldId id="293"/>
            <p14:sldId id="294"/>
          </p14:sldIdLst>
        </p14:section>
        <p14:section name="Evaluation" id="{AFC2B410-BEC4-4DF9-81D7-F70C92D96E3B}">
          <p14:sldIdLst>
            <p14:sldId id="324"/>
            <p14:sldId id="334"/>
            <p14:sldId id="337"/>
            <p14:sldId id="316"/>
            <p14:sldId id="374"/>
            <p14:sldId id="375"/>
          </p14:sldIdLst>
        </p14:section>
        <p14:section name="Conclusions" id="{8AB0E15B-B5BE-4171-86AB-FF64917BA00B}">
          <p14:sldIdLst>
            <p14:sldId id="351"/>
            <p14:sldId id="303"/>
            <p14:sldId id="339"/>
          </p14:sldIdLst>
        </p14:section>
        <p14:section name="Backup slides" id="{880B2BD0-8A4E-41CE-BB38-5ED16FC1E761}">
          <p14:sldIdLst>
            <p14:sldId id="343"/>
            <p14:sldId id="353"/>
            <p14:sldId id="372"/>
            <p14:sldId id="348"/>
            <p14:sldId id="354"/>
            <p14:sldId id="371"/>
            <p14:sldId id="344"/>
            <p14:sldId id="345"/>
            <p14:sldId id="346"/>
            <p14:sldId id="347"/>
            <p14:sldId id="349"/>
            <p14:sldId id="318"/>
            <p14:sldId id="279"/>
            <p14:sldId id="281"/>
            <p14:sldId id="287"/>
            <p14:sldId id="309"/>
            <p14:sldId id="328"/>
            <p14:sldId id="355"/>
            <p14:sldId id="364"/>
            <p14:sldId id="373"/>
            <p14:sldId id="314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>
        <p:scale>
          <a:sx n="75" d="100"/>
          <a:sy n="75" d="100"/>
        </p:scale>
        <p:origin x="-480" y="1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388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budiu\Documents\research\papers\hillview-paper\osdi2018\figs\macro.xlsx" TargetMode="External"/><Relationship Id="rId4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budiu\Documents\research\papers\hillview-paper\osdi2018\figs\macro.xlsx" TargetMode="External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mbudiu\Documents\research\papers\hillview-paper\figures\service.xlsx" TargetMode="External"/><Relationship Id="rId4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9.3313882713494611E-2"/>
          <c:y val="5.252543416338553E-2"/>
          <c:w val="0.9066861172865055"/>
          <c:h val="0.69065580410085192"/>
        </c:manualLayout>
      </c:layout>
      <c:barChart>
        <c:barDir val="col"/>
        <c:grouping val="clustered"/>
        <c:ser>
          <c:idx val="0"/>
          <c:order val="0"/>
          <c:tx>
            <c:strRef>
              <c:f>Sheet1!$F$3</c:f>
              <c:strCache>
                <c:ptCount val="1"/>
                <c:pt idx="0">
                  <c:v>Spark 5x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Sheet1!$F$4:$F$14</c:f>
              <c:numCache>
                <c:formatCode>General</c:formatCode>
                <c:ptCount val="11"/>
                <c:pt idx="0">
                  <c:v>0.38000000000000006</c:v>
                </c:pt>
                <c:pt idx="1">
                  <c:v>1.1200000000000001</c:v>
                </c:pt>
                <c:pt idx="2">
                  <c:v>1</c:v>
                </c:pt>
                <c:pt idx="3">
                  <c:v>4.5</c:v>
                </c:pt>
                <c:pt idx="4">
                  <c:v>2.98</c:v>
                </c:pt>
                <c:pt idx="5">
                  <c:v>3.13</c:v>
                </c:pt>
                <c:pt idx="6">
                  <c:v>2.6</c:v>
                </c:pt>
                <c:pt idx="7">
                  <c:v>2.8</c:v>
                </c:pt>
                <c:pt idx="8">
                  <c:v>0.7400000000000001</c:v>
                </c:pt>
                <c:pt idx="9">
                  <c:v>1.3</c:v>
                </c:pt>
                <c:pt idx="10">
                  <c:v>1.6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A7C-40EE-A39C-97CFDA150CE7}"/>
            </c:ext>
          </c:extLst>
        </c:ser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Val val="1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5.000000000000001E-2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A7C-40EE-A39C-97CFDA150CE7}"/>
            </c:ext>
          </c:extLst>
        </c:ser>
        <c:dLbls/>
        <c:gapWidth val="219"/>
        <c:overlap val="-27"/>
        <c:axId val="61998592"/>
        <c:axId val="62000128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H 10x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Sheet1!$G$4:$G$14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0.34</c:v>
                      </c:pt>
                      <c:pt idx="1">
                        <c:v>1.2</c:v>
                      </c:pt>
                      <c:pt idx="2">
                        <c:v>0.8</c:v>
                      </c:pt>
                      <c:pt idx="3">
                        <c:v>2.2999999999999998</c:v>
                      </c:pt>
                      <c:pt idx="4">
                        <c:v>0.2</c:v>
                      </c:pt>
                      <c:pt idx="5">
                        <c:v>1.5</c:v>
                      </c:pt>
                      <c:pt idx="6">
                        <c:v>0.55000000000000004</c:v>
                      </c:pt>
                      <c:pt idx="7">
                        <c:v>7.0000000000000007E-2</c:v>
                      </c:pt>
                      <c:pt idx="8">
                        <c:v>0.78</c:v>
                      </c:pt>
                      <c:pt idx="9">
                        <c:v>1.05</c:v>
                      </c:pt>
                      <c:pt idx="10">
                        <c:v>0.47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A7C-40EE-A39C-97CFDA150CE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Sheet1!$J$3</c15:sqref>
                        </c15:formulaRef>
                      </c:ext>
                    </c:extLst>
                    <c:strCache>
                      <c:ptCount val="1"/>
                      <c:pt idx="0">
                        <c:v>H 100x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Sheet1!$J$4:$J$14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4</c:v>
                      </c:pt>
                      <c:pt idx="1">
                        <c:v>11.7</c:v>
                      </c:pt>
                      <c:pt idx="2">
                        <c:v>7.3</c:v>
                      </c:pt>
                      <c:pt idx="3">
                        <c:v>15.2</c:v>
                      </c:pt>
                      <c:pt idx="4">
                        <c:v>1.6</c:v>
                      </c:pt>
                      <c:pt idx="5">
                        <c:v>2.2999999999999998</c:v>
                      </c:pt>
                      <c:pt idx="6">
                        <c:v>4.2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2.6</c:v>
                      </c:pt>
                      <c:pt idx="10">
                        <c:v>7.5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A7C-40EE-A39C-97CFDA150CE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</c15:sqref>
                        </c15:formulaRef>
                      </c:ext>
                    </c:extLst>
                    <c:strCache>
                      <c:ptCount val="1"/>
                      <c:pt idx="0">
                        <c:v>H 100x First rendering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Sheet1!$K$4:$K$14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0.4</c:v>
                      </c:pt>
                      <c:pt idx="1">
                        <c:v>0.5</c:v>
                      </c:pt>
                      <c:pt idx="2">
                        <c:v>0.5</c:v>
                      </c:pt>
                      <c:pt idx="3">
                        <c:v>2.2000000000000002</c:v>
                      </c:pt>
                      <c:pt idx="4">
                        <c:v>1.4</c:v>
                      </c:pt>
                      <c:pt idx="5">
                        <c:v>2.1</c:v>
                      </c:pt>
                      <c:pt idx="6">
                        <c:v>3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2.5</c:v>
                      </c:pt>
                      <c:pt idx="10">
                        <c:v>2.5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A7C-40EE-A39C-97CFDA150CE7}"/>
                  </c:ext>
                </c:extLst>
              </c15:ser>
            </c15:filteredBarSeries>
          </c:ext>
        </c:extLst>
      </c:barChart>
      <c:catAx>
        <c:axId val="6199859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00128"/>
        <c:crosses val="autoZero"/>
        <c:auto val="1"/>
        <c:lblAlgn val="ctr"/>
        <c:lblOffset val="100"/>
      </c:catAx>
      <c:valAx>
        <c:axId val="62000128"/>
        <c:scaling>
          <c:orientation val="minMax"/>
          <c:max val="5"/>
          <c:min val="0"/>
        </c:scaling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>
                    <a:solidFill>
                      <a:schemeClr val="tx1"/>
                    </a:solidFill>
                  </a:rPr>
                  <a:t>Delay (s)</a:t>
                </a:r>
              </a:p>
            </c:rich>
          </c:tx>
          <c:layout>
            <c:manualLayout>
              <c:xMode val="edge"/>
              <c:yMode val="edge"/>
              <c:x val="1.3687815080772904E-3"/>
              <c:y val="0.22426377443144901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9859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0003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0.10682351300290362"/>
          <c:y val="4.3875929656579195E-2"/>
          <c:w val="0.89317644065737689"/>
          <c:h val="0.766655911354163"/>
        </c:manualLayout>
      </c:layout>
      <c:barChart>
        <c:barDir val="col"/>
        <c:grouping val="clustered"/>
        <c:ser>
          <c:idx val="2"/>
          <c:order val="0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0.05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A6-45D3-B3C1-5FAF50CEDA74}"/>
            </c:ext>
          </c:extLst>
        </c:ser>
        <c:ser>
          <c:idx val="1"/>
          <c:order val="1"/>
          <c:tx>
            <c:strRef>
              <c:f>Sheet1!$G$3</c:f>
              <c:strCache>
                <c:ptCount val="1"/>
                <c:pt idx="0">
                  <c:v>H 10x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Sheet1!$G$4:$G$14</c:f>
              <c:numCache>
                <c:formatCode>General</c:formatCode>
                <c:ptCount val="11"/>
                <c:pt idx="0">
                  <c:v>0.34</c:v>
                </c:pt>
                <c:pt idx="1">
                  <c:v>1.2</c:v>
                </c:pt>
                <c:pt idx="2">
                  <c:v>0.8</c:v>
                </c:pt>
                <c:pt idx="3">
                  <c:v>2.2999999999999998</c:v>
                </c:pt>
                <c:pt idx="4">
                  <c:v>0.2</c:v>
                </c:pt>
                <c:pt idx="5">
                  <c:v>1.5</c:v>
                </c:pt>
                <c:pt idx="6">
                  <c:v>0.55000000000000004</c:v>
                </c:pt>
                <c:pt idx="7">
                  <c:v>7.0000000000000021E-2</c:v>
                </c:pt>
                <c:pt idx="8">
                  <c:v>0.78</c:v>
                </c:pt>
                <c:pt idx="9">
                  <c:v>1.05</c:v>
                </c:pt>
                <c:pt idx="10">
                  <c:v>0.47000000000000003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5A6-45D3-B3C1-5FAF50CEDA74}"/>
            </c:ext>
          </c:extLst>
        </c:ser>
        <c:ser>
          <c:idx val="3"/>
          <c:order val="2"/>
          <c:tx>
            <c:strRef>
              <c:f>Sheet1!$J$3</c:f>
              <c:strCache>
                <c:ptCount val="1"/>
                <c:pt idx="0">
                  <c:v>H 100x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Sheet1!$J$4:$J$14</c:f>
              <c:numCache>
                <c:formatCode>General</c:formatCode>
                <c:ptCount val="11"/>
                <c:pt idx="0">
                  <c:v>4</c:v>
                </c:pt>
                <c:pt idx="1">
                  <c:v>11.7</c:v>
                </c:pt>
                <c:pt idx="2">
                  <c:v>7.3</c:v>
                </c:pt>
                <c:pt idx="3">
                  <c:v>15.2</c:v>
                </c:pt>
                <c:pt idx="4">
                  <c:v>1.6</c:v>
                </c:pt>
                <c:pt idx="5">
                  <c:v>2.2999999999999998</c:v>
                </c:pt>
                <c:pt idx="6">
                  <c:v>4.2</c:v>
                </c:pt>
                <c:pt idx="7">
                  <c:v>0.1</c:v>
                </c:pt>
                <c:pt idx="8">
                  <c:v>3.5</c:v>
                </c:pt>
                <c:pt idx="9">
                  <c:v>2.6</c:v>
                </c:pt>
                <c:pt idx="10">
                  <c:v>7.5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5A6-45D3-B3C1-5FAF50CEDA74}"/>
            </c:ext>
          </c:extLst>
        </c:ser>
        <c:ser>
          <c:idx val="4"/>
          <c:order val="3"/>
          <c:tx>
            <c:strRef>
              <c:f>Sheet1!$K$3</c:f>
              <c:strCache>
                <c:ptCount val="1"/>
                <c:pt idx="0">
                  <c:v>H 100x First rendering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Sheet1!$K$4:$K$14</c:f>
              <c:numCache>
                <c:formatCode>General</c:formatCode>
                <c:ptCount val="11"/>
                <c:pt idx="0">
                  <c:v>0.4</c:v>
                </c:pt>
                <c:pt idx="1">
                  <c:v>0.5</c:v>
                </c:pt>
                <c:pt idx="2">
                  <c:v>0.5</c:v>
                </c:pt>
                <c:pt idx="3">
                  <c:v>2.2000000000000002</c:v>
                </c:pt>
                <c:pt idx="4">
                  <c:v>1.4</c:v>
                </c:pt>
                <c:pt idx="5">
                  <c:v>2.1</c:v>
                </c:pt>
                <c:pt idx="6">
                  <c:v>3</c:v>
                </c:pt>
                <c:pt idx="7">
                  <c:v>0.1</c:v>
                </c:pt>
                <c:pt idx="8">
                  <c:v>3.5</c:v>
                </c:pt>
                <c:pt idx="9">
                  <c:v>2.5</c:v>
                </c:pt>
                <c:pt idx="10">
                  <c:v>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5A6-45D3-B3C1-5FAF50CEDA74}"/>
            </c:ext>
          </c:extLst>
        </c:ser>
        <c:dLbls/>
        <c:gapWidth val="219"/>
        <c:overlap val="-27"/>
        <c:axId val="63243008"/>
        <c:axId val="63244544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Spark 5x</c:v>
                      </c:pt>
                    </c:strCache>
                  </c:strRef>
                </c:tx>
                <c:spPr>
                  <a:solidFill>
                    <a:srgbClr val="0070C0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Sheet1!$F$4:$F$14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0.38</c:v>
                      </c:pt>
                      <c:pt idx="1">
                        <c:v>1.1200000000000001</c:v>
                      </c:pt>
                      <c:pt idx="2">
                        <c:v>1</c:v>
                      </c:pt>
                      <c:pt idx="3">
                        <c:v>4.5</c:v>
                      </c:pt>
                      <c:pt idx="4">
                        <c:v>2.98</c:v>
                      </c:pt>
                      <c:pt idx="5">
                        <c:v>3.13</c:v>
                      </c:pt>
                      <c:pt idx="6">
                        <c:v>2.6</c:v>
                      </c:pt>
                      <c:pt idx="7">
                        <c:v>2.8</c:v>
                      </c:pt>
                      <c:pt idx="8">
                        <c:v>0.74</c:v>
                      </c:pt>
                      <c:pt idx="9">
                        <c:v>1.3</c:v>
                      </c:pt>
                      <c:pt idx="10">
                        <c:v>1.6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5A6-45D3-B3C1-5FAF50CEDA74}"/>
                  </c:ext>
                </c:extLst>
              </c15:ser>
            </c15:filteredBarSeries>
          </c:ext>
        </c:extLst>
      </c:barChart>
      <c:catAx>
        <c:axId val="63243008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4544"/>
        <c:crosses val="autoZero"/>
        <c:auto val="1"/>
        <c:lblAlgn val="ctr"/>
        <c:lblOffset val="100"/>
      </c:catAx>
      <c:valAx>
        <c:axId val="63244544"/>
        <c:scaling>
          <c:orientation val="minMax"/>
          <c:max val="16"/>
          <c:min val="0"/>
        </c:scaling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>
                    <a:solidFill>
                      <a:schemeClr val="tx1"/>
                    </a:solidFill>
                  </a:rPr>
                  <a:t>Delay (s)</a:t>
                </a:r>
              </a:p>
            </c:rich>
          </c:tx>
          <c:layout>
            <c:manualLayout>
              <c:xMode val="edge"/>
              <c:yMode val="edge"/>
              <c:x val="1.5861513687600647E-2"/>
              <c:y val="0.37895171554128881"/>
            </c:manualLayout>
          </c:layout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3008"/>
        <c:crosses val="autoZero"/>
        <c:crossBetween val="between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"/>
        </c:manualLayout>
      </c:layout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/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4060707117492666"/>
          <c:y val="5.3386243386243412E-2"/>
          <c:w val="0.81617065513869602"/>
          <c:h val="0.79126411524140872"/>
        </c:manualLayout>
      </c:layout>
      <c:barChart>
        <c:barDir val="col"/>
        <c:grouping val="stacked"/>
        <c:ser>
          <c:idx val="1"/>
          <c:order val="0"/>
          <c:tx>
            <c:strRef>
              <c:f>Sheet1!$B$1</c:f>
              <c:strCache>
                <c:ptCount val="1"/>
                <c:pt idx="0">
                  <c:v>Min time</c:v>
                </c:pt>
              </c:strCache>
            </c:strRef>
          </c:tx>
          <c:spPr>
            <a:noFill/>
            <a:ln>
              <a:noFill/>
            </a:ln>
            <a:effectLst/>
          </c:spPr>
          <c:val>
            <c:numRef>
              <c:f>Sheet1!$B$2:$B$23</c:f>
              <c:numCache>
                <c:formatCode>General</c:formatCode>
                <c:ptCount val="22"/>
                <c:pt idx="0">
                  <c:v>267</c:v>
                </c:pt>
                <c:pt idx="1">
                  <c:v>330</c:v>
                </c:pt>
                <c:pt idx="2">
                  <c:v>426</c:v>
                </c:pt>
                <c:pt idx="3">
                  <c:v>458</c:v>
                </c:pt>
                <c:pt idx="4">
                  <c:v>435</c:v>
                </c:pt>
                <c:pt idx="5">
                  <c:v>505</c:v>
                </c:pt>
                <c:pt idx="6">
                  <c:v>682</c:v>
                </c:pt>
                <c:pt idx="7">
                  <c:v>454</c:v>
                </c:pt>
                <c:pt idx="8">
                  <c:v>793</c:v>
                </c:pt>
                <c:pt idx="9">
                  <c:v>537</c:v>
                </c:pt>
                <c:pt idx="10">
                  <c:v>746</c:v>
                </c:pt>
                <c:pt idx="11">
                  <c:v>1980</c:v>
                </c:pt>
                <c:pt idx="12">
                  <c:v>433</c:v>
                </c:pt>
                <c:pt idx="13">
                  <c:v>526</c:v>
                </c:pt>
                <c:pt idx="14">
                  <c:v>1163</c:v>
                </c:pt>
                <c:pt idx="15">
                  <c:v>1915</c:v>
                </c:pt>
                <c:pt idx="16">
                  <c:v>1371</c:v>
                </c:pt>
                <c:pt idx="17">
                  <c:v>1131</c:v>
                </c:pt>
                <c:pt idx="18">
                  <c:v>795</c:v>
                </c:pt>
                <c:pt idx="19">
                  <c:v>3626</c:v>
                </c:pt>
                <c:pt idx="20">
                  <c:v>2307</c:v>
                </c:pt>
                <c:pt idx="21">
                  <c:v>5850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095-4769-86DD-0B41FD47BF70}"/>
            </c:ext>
          </c:extLst>
        </c:ser>
        <c:ser>
          <c:idx val="3"/>
          <c:order val="1"/>
          <c:tx>
            <c:v>Max time</c:v>
          </c:tx>
          <c:spPr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c:spPr>
          <c:val>
            <c:numRef>
              <c:f>Sheet1!$D$2:$D$23</c:f>
              <c:numCache>
                <c:formatCode>General</c:formatCode>
                <c:ptCount val="22"/>
                <c:pt idx="0">
                  <c:v>15</c:v>
                </c:pt>
                <c:pt idx="1">
                  <c:v>84</c:v>
                </c:pt>
                <c:pt idx="2">
                  <c:v>498</c:v>
                </c:pt>
                <c:pt idx="3">
                  <c:v>451</c:v>
                </c:pt>
                <c:pt idx="4">
                  <c:v>629</c:v>
                </c:pt>
                <c:pt idx="5">
                  <c:v>661</c:v>
                </c:pt>
                <c:pt idx="6">
                  <c:v>391</c:v>
                </c:pt>
                <c:pt idx="7">
                  <c:v>1245</c:v>
                </c:pt>
                <c:pt idx="8">
                  <c:v>642</c:v>
                </c:pt>
                <c:pt idx="9">
                  <c:v>1487</c:v>
                </c:pt>
                <c:pt idx="10">
                  <c:v>2278</c:v>
                </c:pt>
                <c:pt idx="11">
                  <c:v>363</c:v>
                </c:pt>
                <c:pt idx="12">
                  <c:v>1700</c:v>
                </c:pt>
                <c:pt idx="13">
                  <c:v>1513</c:v>
                </c:pt>
                <c:pt idx="14">
                  <c:v>1491</c:v>
                </c:pt>
                <c:pt idx="15">
                  <c:v>1158</c:v>
                </c:pt>
                <c:pt idx="16">
                  <c:v>3085</c:v>
                </c:pt>
                <c:pt idx="17">
                  <c:v>3756</c:v>
                </c:pt>
                <c:pt idx="18">
                  <c:v>4177</c:v>
                </c:pt>
                <c:pt idx="19">
                  <c:v>1754</c:v>
                </c:pt>
                <c:pt idx="20">
                  <c:v>3113</c:v>
                </c:pt>
                <c:pt idx="21">
                  <c:v>2010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B095-4769-86DD-0B41FD47BF70}"/>
            </c:ext>
          </c:extLst>
        </c:ser>
        <c:dLbls/>
        <c:gapWidth val="50"/>
        <c:overlap val="100"/>
        <c:axId val="63313024"/>
        <c:axId val="63314944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95-4769-86DD-0B41FD47BF7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Max time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282</c:v>
                      </c:pt>
                      <c:pt idx="1">
                        <c:v>414</c:v>
                      </c:pt>
                      <c:pt idx="2">
                        <c:v>924</c:v>
                      </c:pt>
                      <c:pt idx="3">
                        <c:v>909</c:v>
                      </c:pt>
                      <c:pt idx="4">
                        <c:v>1064</c:v>
                      </c:pt>
                      <c:pt idx="5">
                        <c:v>1166</c:v>
                      </c:pt>
                      <c:pt idx="6">
                        <c:v>1073</c:v>
                      </c:pt>
                      <c:pt idx="7">
                        <c:v>1699</c:v>
                      </c:pt>
                      <c:pt idx="8">
                        <c:v>1435</c:v>
                      </c:pt>
                      <c:pt idx="9">
                        <c:v>2024</c:v>
                      </c:pt>
                      <c:pt idx="10">
                        <c:v>3024</c:v>
                      </c:pt>
                      <c:pt idx="11">
                        <c:v>2343</c:v>
                      </c:pt>
                      <c:pt idx="12">
                        <c:v>2133</c:v>
                      </c:pt>
                      <c:pt idx="13">
                        <c:v>2039</c:v>
                      </c:pt>
                      <c:pt idx="14">
                        <c:v>2654</c:v>
                      </c:pt>
                      <c:pt idx="15">
                        <c:v>3073</c:v>
                      </c:pt>
                      <c:pt idx="16">
                        <c:v>4456</c:v>
                      </c:pt>
                      <c:pt idx="17">
                        <c:v>4887</c:v>
                      </c:pt>
                      <c:pt idx="18">
                        <c:v>4972</c:v>
                      </c:pt>
                      <c:pt idx="19">
                        <c:v>5380</c:v>
                      </c:pt>
                      <c:pt idx="20">
                        <c:v>5420</c:v>
                      </c:pt>
                      <c:pt idx="21">
                        <c:v>7860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95-4769-86DD-0B41FD47BF70}"/>
                  </c:ext>
                </c:extLst>
              </c15:ser>
            </c15:filteredBarSeries>
          </c:ext>
        </c:extLst>
      </c:barChart>
      <c:catAx>
        <c:axId val="63313024"/>
        <c:scaling>
          <c:orientation val="minMax"/>
        </c:scaling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simultaneous clients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4944"/>
        <c:crosses val="autoZero"/>
        <c:auto val="1"/>
        <c:lblAlgn val="ctr"/>
        <c:lblOffset val="100"/>
      </c:catAx>
      <c:valAx>
        <c:axId val="63314944"/>
        <c:scaling>
          <c:orientation val="minMax"/>
          <c:max val="8000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time range (ms)</a:t>
                </a:r>
              </a:p>
            </c:rich>
          </c:tx>
          <c:layout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/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0.13529</cdr:x>
      <cdr:y>0.34643</cdr:y>
    </cdr:from>
    <cdr:to>
      <cdr:x>0.97059</cdr:x>
      <cdr:y>0.35216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xmlns="" id="{A1265949-0B43-4723-BEC3-150D6C265E5F}"/>
            </a:ext>
          </a:extLst>
        </cdr:cNvPr>
        <cdr:cNvCxnSpPr/>
      </cdr:nvCxnSpPr>
      <cdr:spPr>
        <a:xfrm xmlns:a="http://schemas.openxmlformats.org/drawingml/2006/main" flipV="1">
          <a:off x="657225" y="993223"/>
          <a:ext cx="4057650" cy="1642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0.12745</cdr:x>
      <cdr:y>0.24917</cdr:y>
    </cdr:from>
    <cdr:to>
      <cdr:x>0.4451</cdr:x>
      <cdr:y>0.3588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9123" y="714375"/>
          <a:ext cx="1543051" cy="314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FF0000"/>
              </a:solidFill>
            </a:rPr>
            <a:t>Average think time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pPr/>
              <a:t>7/31/2018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765212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92E9-39EC-4FDF-A5EB-A8C941534B8D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45EC-089C-4213-9F0C-7074651E74A8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310D-98BE-4058-91A7-3CF7E9BB8DCF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A180-225D-48A6-A864-9AAC1A52A7C9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8317-FACD-4D29-B750-EA8D97AA67BE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355-5F3F-4037-A4D5-B53D08BE187C}" type="datetime1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A54C-DF3E-4B73-8A4E-610B90D0ED33}" type="datetime1">
              <a:rPr lang="en-US" smtClean="0"/>
              <a:t>7/31/2018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15C8-7D66-4047-8804-F16B3E85A935}" type="datetime1">
              <a:rPr lang="en-US" smtClean="0"/>
              <a:t>7/31/2018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4ABA-3DBE-408C-B01F-2671A18B7E07}" type="datetime1">
              <a:rPr lang="en-US" smtClean="0"/>
              <a:t>7/31/2018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581E-FC23-4221-A0B4-488F421E0E11}" type="datetime1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96AE-B5F9-45F2-A14C-6E294A7DD775}" type="datetime1">
              <a:rPr lang="en-US" smtClean="0"/>
              <a:t>7/31/2018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B186-1247-4E47-B0B2-1B933D19D811}" type="datetime1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528vn6cjcAhWMbVAKHZITB_EQjRx6BAgBEAU&amp;url=https%3A%2F%2Fwww.boomercafe.com%2F2014%2F07%2F27%2Ftale-apple-core-toilet%2F&amp;psig=AOvVaw2jBJV-BjGBLNpuxlxzM59W&amp;ust=15331088632608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companies/vmware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github.com/vmware/hillview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hyperlink" Target="http://upload.wikimedia.org/wikipedia/commons/0/0f/Dryad11.jpg" TargetMode="External"/><Relationship Id="rId21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image" Target="../media/image2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lywK8G1COQ_jeRQatBqla3tvgk4F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budiu\Desktop\hillview32018final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1790700"/>
          </a:xfrm>
        </p:spPr>
        <p:txBody>
          <a:bodyPr/>
          <a:lstStyle/>
          <a:p>
            <a:r>
              <a:rPr lang="en-US" dirty="0"/>
              <a:t>A Big Data Spreadsheet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818" y="3662590"/>
            <a:ext cx="8728364" cy="2575840"/>
          </a:xfrm>
        </p:spPr>
        <p:txBody>
          <a:bodyPr>
            <a:noAutofit/>
          </a:bodyPr>
          <a:lstStyle/>
          <a:p>
            <a:r>
              <a:rPr lang="en-US" sz="2000" dirty="0"/>
              <a:t>Mihai Budiu – </a:t>
            </a:r>
            <a:r>
              <a:rPr lang="en-US" sz="2000" dirty="0" smtClean="0"/>
              <a:t>VMware </a:t>
            </a:r>
            <a:r>
              <a:rPr lang="en-US" sz="2000" dirty="0"/>
              <a:t>Research Group (VRG)</a:t>
            </a:r>
          </a:p>
          <a:p>
            <a:r>
              <a:rPr lang="en-US" sz="2000" dirty="0" err="1" smtClean="0"/>
              <a:t>Universitatea</a:t>
            </a:r>
            <a:r>
              <a:rPr lang="en-US" sz="2000" dirty="0" smtClean="0"/>
              <a:t> </a:t>
            </a:r>
            <a:r>
              <a:rPr lang="en-US" sz="2000" dirty="0" err="1" smtClean="0"/>
              <a:t>Politehnica</a:t>
            </a:r>
            <a:r>
              <a:rPr lang="en-US" sz="2000" dirty="0" smtClean="0"/>
              <a:t> </a:t>
            </a:r>
            <a:r>
              <a:rPr lang="en-US" sz="2000" dirty="0" err="1" smtClean="0"/>
              <a:t>Bucuresti</a:t>
            </a:r>
            <a:r>
              <a:rPr lang="en-US" sz="2000" dirty="0" smtClean="0"/>
              <a:t> – July 31, </a:t>
            </a:r>
            <a:r>
              <a:rPr lang="en-US" sz="2000" dirty="0"/>
              <a:t>2018</a:t>
            </a:r>
          </a:p>
          <a:p>
            <a:endParaRPr lang="en-US" sz="2000" dirty="0"/>
          </a:p>
          <a:p>
            <a:r>
              <a:rPr lang="en-US" sz="2000" dirty="0"/>
              <a:t>Joint work with </a:t>
            </a:r>
          </a:p>
          <a:p>
            <a:r>
              <a:rPr lang="en-US" sz="2000" dirty="0"/>
              <a:t>Parikshit Gopalan, Lalith Suresh, Udi Wieder, Marcos Aguilera – VMWare Research</a:t>
            </a:r>
          </a:p>
          <a:p>
            <a:r>
              <a:rPr lang="en-US" sz="2000" dirty="0"/>
              <a:t>Han Kruiger – University of Groningen, intern at VRG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6893" y="837886"/>
            <a:ext cx="4458716" cy="1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38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cked &lt;strong&gt;Bricks&lt;/strong&gt;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5269" y="1"/>
            <a:ext cx="92137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269" y="2265405"/>
            <a:ext cx="9199269" cy="103148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Hillview Building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76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1493" y="3426775"/>
            <a:ext cx="3586322" cy="238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182"/>
            <a:ext cx="7886700" cy="942860"/>
          </a:xfrm>
        </p:spPr>
        <p:txBody>
          <a:bodyPr/>
          <a:lstStyle/>
          <a:p>
            <a:r>
              <a:rPr lang="en-US" dirty="0"/>
              <a:t>Monoids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650" y="1172307"/>
            <a:ext cx="8558503" cy="1894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M with</a:t>
            </a:r>
          </a:p>
          <a:p>
            <a:pPr lvl="1"/>
            <a:r>
              <a:rPr lang="en-US" dirty="0"/>
              <a:t>An operation + : M x M -&gt; M</a:t>
            </a:r>
          </a:p>
          <a:p>
            <a:pPr lvl="1"/>
            <a:r>
              <a:rPr lang="en-US" dirty="0"/>
              <a:t>A distinguished zero element: a + 0 = 0 + a = a</a:t>
            </a:r>
          </a:p>
          <a:p>
            <a:pPr lvl="1"/>
            <a:r>
              <a:rPr lang="en-US" dirty="0"/>
              <a:t>Commutative if a + b = b + a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409650" y="38355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zero();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add(R left, R right);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27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/>
          <a:lstStyle/>
          <a:p>
            <a:r>
              <a:rPr lang="en-US" sz="4800" dirty="0"/>
              <a:t>Abstract Computational 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753016" y="2067101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916014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1176" y="3042806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4743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709671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324621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4243714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4243714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916014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15780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4243714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4243714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324622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886086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485975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2161760" y="5515606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4173994" y="5515606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5752797" y="5515606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7849658" y="5515606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5176339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81796" y="5648465"/>
            <a:ext cx="2304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r>
              <a:rPr lang="en-US" sz="2000" i="1" dirty="0" err="1"/>
              <a:t>sharded</a:t>
            </a:r>
            <a:endParaRPr lang="en-US" sz="2000" i="1" dirty="0"/>
          </a:p>
          <a:p>
            <a:pPr algn="r"/>
            <a:r>
              <a:rPr lang="en-US" sz="2000" i="1" dirty="0"/>
              <a:t>Multi-set of N tuples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550608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98859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172241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72196" y="431687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03100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98659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24876" y="27290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593" y="2733346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 must be “small”</a:t>
            </a:r>
          </a:p>
          <a:p>
            <a:r>
              <a:rPr lang="en-US" sz="2000" i="1" dirty="0"/>
              <a:t>(independent on N,</a:t>
            </a:r>
          </a:p>
          <a:p>
            <a:r>
              <a:rPr lang="en-US" sz="2000" i="1" dirty="0"/>
              <a:t>dependent on screen size)</a:t>
            </a:r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214516" y="3241178"/>
            <a:ext cx="884143" cy="28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984" y="4478559"/>
            <a:ext cx="1353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Streaming/</a:t>
            </a:r>
            <a:br>
              <a:rPr lang="en-US" sz="2000" i="1" dirty="0"/>
            </a:br>
            <a:r>
              <a:rPr lang="en-US" sz="2000" i="1" dirty="0"/>
              <a:t>sampling</a:t>
            </a:r>
            <a:br>
              <a:rPr lang="en-US" sz="2000" i="1" dirty="0"/>
            </a:br>
            <a:r>
              <a:rPr lang="en-US" sz="2000" i="1" dirty="0"/>
              <a:t>algorithm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xmlns="" id="{94C97966-C762-4F4E-9773-E9B1AEBF6E7F}"/>
              </a:ext>
            </a:extLst>
          </p:cNvPr>
          <p:cNvSpPr/>
          <p:nvPr/>
        </p:nvSpPr>
        <p:spPr>
          <a:xfrm rot="19150705">
            <a:off x="7674330" y="1495816"/>
            <a:ext cx="231804" cy="3831724"/>
          </a:xfrm>
          <a:prstGeom prst="rightBrace">
            <a:avLst>
              <a:gd name="adj1" fmla="val 66349"/>
              <a:gd name="adj2" fmla="val 3305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B22712E-8640-40DF-B687-1CD1B3265A73}"/>
              </a:ext>
            </a:extLst>
          </p:cNvPr>
          <p:cNvSpPr txBox="1"/>
          <p:nvPr/>
        </p:nvSpPr>
        <p:spPr>
          <a:xfrm>
            <a:off x="7451972" y="2485249"/>
            <a:ext cx="962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“sketch”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  <p:bldP spid="2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7" y="365126"/>
            <a:ext cx="8887626" cy="854923"/>
          </a:xfrm>
        </p:spPr>
        <p:txBody>
          <a:bodyPr/>
          <a:lstStyle/>
          <a:p>
            <a:r>
              <a:rPr lang="en-US" dirty="0"/>
              <a:t>All Renderings in Hillview are sketches!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77808" y="3666416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13" y="1398751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79882" y="1398827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613" y="3663632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93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ómo es un proyecto de obra en Españ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587076" y="1"/>
            <a:ext cx="10298703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14950"/>
            <a:ext cx="7886700" cy="90487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/>
              <a:t>System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8122770" y="3152511"/>
            <a:ext cx="856300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56971" y="2287080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9171" y="236634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2" name="Right Arrow 101"/>
          <p:cNvSpPr/>
          <p:nvPr/>
        </p:nvSpPr>
        <p:spPr>
          <a:xfrm rot="10800000">
            <a:off x="7823429" y="3189031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ounded Rectangle 102"/>
          <p:cNvSpPr/>
          <p:nvPr/>
        </p:nvSpPr>
        <p:spPr>
          <a:xfrm>
            <a:off x="6859171" y="30842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248707" y="2372780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990066" y="3638423"/>
            <a:ext cx="836585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024268" y="2772992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726468" y="2852253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0" name="Right Arrow 109"/>
          <p:cNvSpPr/>
          <p:nvPr/>
        </p:nvSpPr>
        <p:spPr>
          <a:xfrm rot="10800000">
            <a:off x="7690726" y="3674943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ounded Rectangle 110"/>
          <p:cNvSpPr/>
          <p:nvPr/>
        </p:nvSpPr>
        <p:spPr>
          <a:xfrm>
            <a:off x="6726468" y="3570208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116004" y="2858692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0" name="Group 179"/>
          <p:cNvGrpSpPr/>
          <p:nvPr/>
        </p:nvGrpSpPr>
        <p:grpSpPr>
          <a:xfrm rot="20343392">
            <a:off x="5064800" y="3781202"/>
            <a:ext cx="911957" cy="303948"/>
            <a:chOff x="558724" y="5102324"/>
            <a:chExt cx="1114670" cy="371510"/>
          </a:xfrm>
        </p:grpSpPr>
        <p:sp>
          <p:nvSpPr>
            <p:cNvPr id="181" name="Right Arrow 18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Right Arrow 18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Right Arrow 18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Right Arrow 18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71361" y="2238452"/>
            <a:ext cx="7113567" cy="30441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2121311" y="2976848"/>
            <a:ext cx="1444958" cy="1731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9206" y="3548368"/>
            <a:ext cx="787868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1363" y="4009748"/>
            <a:ext cx="967978" cy="55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streaming</a:t>
            </a:r>
          </a:p>
          <a:p>
            <a:r>
              <a:rPr lang="en-US" sz="1350" dirty="0"/>
              <a:t>response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29005" y="5016697"/>
            <a:ext cx="888983" cy="32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workers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30020" y="5013335"/>
            <a:ext cx="1203975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Cloud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09204" y="3068123"/>
            <a:ext cx="612773" cy="7824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Web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9238" y="3066627"/>
            <a:ext cx="612773" cy="78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02804" y="4085165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44442" y="2898357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283636" y="3763516"/>
            <a:ext cx="911957" cy="303948"/>
            <a:chOff x="558724" y="5102324"/>
            <a:chExt cx="1114670" cy="371510"/>
          </a:xfrm>
        </p:grpSpPr>
        <p:sp>
          <p:nvSpPr>
            <p:cNvPr id="142" name="Right Arrow 14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Right Arrow 14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Right Arrow 14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14698" y="3166466"/>
            <a:ext cx="640225" cy="285222"/>
            <a:chOff x="558724" y="5125212"/>
            <a:chExt cx="782537" cy="348622"/>
          </a:xfrm>
        </p:grpSpPr>
        <p:sp>
          <p:nvSpPr>
            <p:cNvPr id="147" name="Right Arrow 146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Right Arrow 148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 rot="1506043">
            <a:off x="3441015" y="3791116"/>
            <a:ext cx="911957" cy="303948"/>
            <a:chOff x="558724" y="5102324"/>
            <a:chExt cx="1114670" cy="371510"/>
          </a:xfrm>
        </p:grpSpPr>
        <p:sp>
          <p:nvSpPr>
            <p:cNvPr id="152" name="Right Arrow 15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Right Arrow 15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Right Arrow 15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33866" y="3043245"/>
            <a:ext cx="911957" cy="303948"/>
            <a:chOff x="558724" y="5102324"/>
            <a:chExt cx="1114670" cy="371510"/>
          </a:xfrm>
        </p:grpSpPr>
        <p:sp>
          <p:nvSpPr>
            <p:cNvPr id="171" name="Right Arrow 17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ight Arrow 17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ight Arrow 17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5" name="Group 174"/>
          <p:cNvGrpSpPr/>
          <p:nvPr/>
        </p:nvGrpSpPr>
        <p:grpSpPr>
          <a:xfrm rot="20343392">
            <a:off x="5095913" y="2687012"/>
            <a:ext cx="1183360" cy="304412"/>
            <a:chOff x="558724" y="5105560"/>
            <a:chExt cx="1446403" cy="372079"/>
          </a:xfrm>
        </p:grpSpPr>
        <p:sp>
          <p:nvSpPr>
            <p:cNvPr id="176" name="Right Arrow 17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558724" y="5105560"/>
              <a:ext cx="1446403" cy="240841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Right Arrow 17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Right Arrow 178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ight Arrow 188"/>
            <p:cNvSpPr/>
            <p:nvPr/>
          </p:nvSpPr>
          <p:spPr>
            <a:xfrm rot="10800000">
              <a:off x="1540443" y="5258859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2194000" y="4404940"/>
            <a:ext cx="1305276" cy="232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208153" y="3901835"/>
            <a:ext cx="1305276" cy="449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Remote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96" y="3092586"/>
            <a:ext cx="1271427" cy="152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11" y="4585508"/>
            <a:ext cx="1154036" cy="78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i="1" dirty="0"/>
              <a:t>Client</a:t>
            </a:r>
          </a:p>
          <a:p>
            <a:pPr algn="ctr"/>
            <a:r>
              <a:rPr lang="en-US" sz="1350" i="1" dirty="0"/>
              <a:t>web browser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7780922" y="4111102"/>
            <a:ext cx="885384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15123" y="3245671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517323" y="3324932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7481581" y="4147622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ounded Rectangle 118"/>
          <p:cNvSpPr/>
          <p:nvPr/>
        </p:nvSpPr>
        <p:spPr>
          <a:xfrm>
            <a:off x="6517323" y="4042887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906857" y="3331371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608107" y="4604366"/>
            <a:ext cx="849052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2308" y="3738935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4508" y="38181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7308766" y="4640886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6344508" y="453615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34042" y="3824635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5" name="Group 184"/>
          <p:cNvGrpSpPr/>
          <p:nvPr/>
        </p:nvGrpSpPr>
        <p:grpSpPr>
          <a:xfrm rot="2010526">
            <a:off x="5103069" y="4368500"/>
            <a:ext cx="640225" cy="285222"/>
            <a:chOff x="558724" y="5125212"/>
            <a:chExt cx="782537" cy="348622"/>
          </a:xfrm>
        </p:grpSpPr>
        <p:sp>
          <p:nvSpPr>
            <p:cNvPr id="186" name="Right Arrow 18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ight Arrow 18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136789" y="4766843"/>
            <a:ext cx="1157951" cy="553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350" i="1" dirty="0"/>
              <a:t>Aggregation</a:t>
            </a:r>
            <a:br>
              <a:rPr lang="en-US" sz="1350" i="1" dirty="0"/>
            </a:br>
            <a:r>
              <a:rPr lang="en-US" sz="1350" i="1" dirty="0"/>
              <a:t>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Hillview System architecture</a:t>
            </a:r>
          </a:p>
        </p:txBody>
      </p:sp>
      <p:pic>
        <p:nvPicPr>
          <p:cNvPr id="8" name="Picture 7" descr="Install Oracle &lt;strong&gt;Java&lt;/strong&gt; 7 in Ubuntu 12.10/12.04/11.10/Any Ubuntu or Linux Mint Version - NoobsLab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27286" y="5340165"/>
            <a:ext cx="1053321" cy="671711"/>
          </a:xfrm>
          <a:prstGeom prst="rect">
            <a:avLst/>
          </a:prstGeom>
        </p:spPr>
      </p:pic>
      <p:pic>
        <p:nvPicPr>
          <p:cNvPr id="9" name="Picture 8" descr="File:&lt;strong&gt;TypeScript&lt;/strong&gt; Logo.pn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11" y="5636671"/>
            <a:ext cx="934824" cy="225034"/>
          </a:xfrm>
          <a:prstGeom prst="rect">
            <a:avLst/>
          </a:prstGeom>
        </p:spPr>
      </p:pic>
      <p:pic>
        <p:nvPicPr>
          <p:cNvPr id="11" name="Picture 10" descr="JS+OCX实现网页与IC卡读卡器通讯（二） – 梧桐树下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54193" y="5446712"/>
            <a:ext cx="864219" cy="6049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7F96EA28-E861-4D42-9643-2EFABFE69FC2}"/>
              </a:ext>
            </a:extLst>
          </p:cNvPr>
          <p:cNvCxnSpPr>
            <a:cxnSpLocks/>
          </p:cNvCxnSpPr>
          <p:nvPr/>
        </p:nvCxnSpPr>
        <p:spPr>
          <a:xfrm flipV="1">
            <a:off x="7392302" y="2974296"/>
            <a:ext cx="756314" cy="239180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87684AD-FB96-4FAE-BBD0-CA387EE1C0BB}"/>
              </a:ext>
            </a:extLst>
          </p:cNvPr>
          <p:cNvSpPr txBox="1"/>
          <p:nvPr/>
        </p:nvSpPr>
        <p:spPr>
          <a:xfrm>
            <a:off x="8101209" y="2569141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parallel</a:t>
            </a:r>
          </a:p>
          <a:p>
            <a:r>
              <a:rPr lang="en-US" sz="1400" i="1" dirty="0"/>
              <a:t>read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63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9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06" grpId="0" animBg="1"/>
      <p:bldP spid="16" grpId="0" animBg="1"/>
      <p:bldP spid="19" grpId="0"/>
      <p:bldP spid="24" grpId="0"/>
      <p:bldP spid="39" grpId="0"/>
      <p:bldP spid="42" grpId="0" animBg="1"/>
      <p:bldP spid="43" grpId="0" animBg="1"/>
      <p:bldP spid="45" grpId="0" animBg="1"/>
      <p:bldP spid="77" grpId="0" animBg="1"/>
      <p:bldP spid="190" grpId="0" animBg="1"/>
      <p:bldP spid="19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75" grpId="0" animBg="1"/>
      <p:bldP spid="139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265"/>
          </a:xfrm>
        </p:spPr>
        <p:txBody>
          <a:bodyPr/>
          <a:lstStyle/>
          <a:p>
            <a:r>
              <a:rPr lang="en-US" dirty="0"/>
              <a:t>Immutable Partitioned Objects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2388316" y="3406782"/>
            <a:ext cx="4741521" cy="26041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loud 4"/>
          <p:cNvSpPr/>
          <p:nvPr/>
        </p:nvSpPr>
        <p:spPr>
          <a:xfrm>
            <a:off x="2801476" y="4196738"/>
            <a:ext cx="3774333" cy="749396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052" y="3029578"/>
            <a:ext cx="1844246" cy="9998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388316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3614531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797883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999194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12" y="41279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Address spaces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67942" y="5993969"/>
            <a:ext cx="103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733" y="4302681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</a:rPr>
              <a:t>&lt;T&gt;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221174" y="4530615"/>
            <a:ext cx="561090" cy="46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51681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01478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51274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65556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5353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514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3853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833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8132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427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0407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 flipV="1">
            <a:off x="2110515" y="3529484"/>
            <a:ext cx="1712537" cy="798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8" idx="1"/>
          </p:cNvCxnSpPr>
          <p:nvPr/>
        </p:nvCxnSpPr>
        <p:spPr>
          <a:xfrm>
            <a:off x="2110515" y="4328054"/>
            <a:ext cx="277801" cy="15066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23052" y="1783798"/>
            <a:ext cx="1844246" cy="76402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80546" y="2270363"/>
            <a:ext cx="1549672" cy="229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</a:t>
            </a:r>
          </a:p>
        </p:txBody>
      </p:sp>
      <p:cxnSp>
        <p:nvCxnSpPr>
          <p:cNvPr id="48" name="Straight Arrow Connector 47"/>
          <p:cNvCxnSpPr>
            <a:stCxn id="45" idx="2"/>
            <a:endCxn id="4" idx="0"/>
          </p:cNvCxnSpPr>
          <p:nvPr/>
        </p:nvCxnSpPr>
        <p:spPr>
          <a:xfrm>
            <a:off x="4755382" y="2499437"/>
            <a:ext cx="3695" cy="907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42506" y="300142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root node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06951" y="1760553"/>
            <a:ext cx="102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browser</a:t>
            </a:r>
          </a:p>
        </p:txBody>
      </p:sp>
      <p:cxnSp>
        <p:nvCxnSpPr>
          <p:cNvPr id="53" name="Straight Arrow Connector 52"/>
          <p:cNvCxnSpPr>
            <a:stCxn id="13" idx="3"/>
            <a:endCxn id="44" idx="1"/>
          </p:cNvCxnSpPr>
          <p:nvPr/>
        </p:nvCxnSpPr>
        <p:spPr>
          <a:xfrm flipV="1">
            <a:off x="2110515" y="2165810"/>
            <a:ext cx="1712537" cy="216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162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633"/>
            <a:ext cx="7886700" cy="941160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Core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35578"/>
            <a:ext cx="9144000" cy="5522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 sketch(T 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//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Observable&lt;PR&lt;R&gt;&gt;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map(…);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zip(…);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7826" name="Picture 2" descr="Image result for apple cor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26623" r="22499"/>
          <a:stretch>
            <a:fillRect/>
          </a:stretch>
        </p:blipFill>
        <p:spPr bwMode="auto">
          <a:xfrm>
            <a:off x="6788727" y="1837026"/>
            <a:ext cx="2244437" cy="2938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021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18453" y="249518"/>
            <a:ext cx="2622122" cy="198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992" y="2235758"/>
            <a:ext cx="7323522" cy="3492551"/>
          </a:xfrm>
        </p:spPr>
        <p:txBody>
          <a:bodyPr>
            <a:normAutofit/>
          </a:bodyPr>
          <a:lstStyle/>
          <a:p>
            <a:r>
              <a:rPr lang="en-US" dirty="0"/>
              <a:t>Implement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Identical interfaces on top and bottom</a:t>
            </a:r>
          </a:p>
          <a:p>
            <a:r>
              <a:rPr lang="en-US" dirty="0"/>
              <a:t>Can be stacked arbitrarily</a:t>
            </a:r>
          </a:p>
          <a:p>
            <a:r>
              <a:rPr lang="en-US" dirty="0"/>
              <a:t>Modular construction of distributed systems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1126" y="5496877"/>
            <a:ext cx="1358285" cy="859474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93183" y="5012129"/>
            <a:ext cx="108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onsolas" panose="020B0609020204030204" pitchFamily="49" charset="0"/>
              </a:rPr>
              <a:t>IDataSet</a:t>
            </a:r>
            <a:endParaRPr lang="en-US" sz="1600" i="1" dirty="0">
              <a:latin typeface="Consolas" panose="020B0609020204030204" pitchFamily="49" charset="0"/>
            </a:endParaRPr>
          </a:p>
          <a:p>
            <a:r>
              <a:rPr lang="en-US" sz="1600" i="1" dirty="0"/>
              <a:t>interface</a:t>
            </a: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4470591" y="5304517"/>
            <a:ext cx="422592" cy="3356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992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LocalDataset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1690689"/>
            <a:ext cx="8896997" cy="2172901"/>
          </a:xfrm>
        </p:spPr>
        <p:txBody>
          <a:bodyPr>
            <a:normAutofit/>
          </a:bodyPr>
          <a:lstStyle/>
          <a:p>
            <a:r>
              <a:rPr lang="en-US" dirty="0"/>
              <a:t>Contains a reference to an object of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the same address space</a:t>
            </a:r>
          </a:p>
          <a:p>
            <a:r>
              <a:rPr lang="en-US" dirty="0"/>
              <a:t>Directly executes operations (</a:t>
            </a:r>
            <a:r>
              <a:rPr lang="en-US" dirty="0"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zip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on object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93629" y="4311620"/>
            <a:ext cx="1596345" cy="1848020"/>
            <a:chOff x="2623963" y="3914710"/>
            <a:chExt cx="627069" cy="1116216"/>
          </a:xfrm>
        </p:grpSpPr>
        <p:grpSp>
          <p:nvGrpSpPr>
            <p:cNvPr id="5" name="Group 4"/>
            <p:cNvGrpSpPr/>
            <p:nvPr/>
          </p:nvGrpSpPr>
          <p:grpSpPr>
            <a:xfrm>
              <a:off x="2623963" y="3914710"/>
              <a:ext cx="627069" cy="466850"/>
              <a:chOff x="4213698" y="990600"/>
              <a:chExt cx="1044102" cy="457200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Local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2707248" y="4759800"/>
              <a:ext cx="460499" cy="2711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>
              <a:off x="2937497" y="4381560"/>
              <a:ext cx="0" cy="3782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5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Myself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536" y="1600200"/>
            <a:ext cx="8589264" cy="4525963"/>
          </a:xfrm>
        </p:spPr>
        <p:txBody>
          <a:bodyPr/>
          <a:lstStyle/>
          <a:p>
            <a:r>
              <a:rPr lang="en-US" dirty="0" smtClean="0"/>
              <a:t>B.S., M.S. from </a:t>
            </a:r>
            <a:r>
              <a:rPr lang="en-US" dirty="0" err="1" smtClean="0"/>
              <a:t>Politehnica</a:t>
            </a:r>
            <a:r>
              <a:rPr lang="en-US" dirty="0" smtClean="0"/>
              <a:t> </a:t>
            </a:r>
            <a:r>
              <a:rPr lang="en-US" dirty="0" err="1" smtClean="0"/>
              <a:t>Bucuresti</a:t>
            </a:r>
            <a:endParaRPr lang="en-US" dirty="0" smtClean="0"/>
          </a:p>
          <a:p>
            <a:r>
              <a:rPr lang="en-US" dirty="0" smtClean="0"/>
              <a:t>Ph.D</a:t>
            </a:r>
            <a:r>
              <a:rPr lang="en-US" dirty="0"/>
              <a:t>. from Carnegie Mellon</a:t>
            </a:r>
          </a:p>
          <a:p>
            <a:r>
              <a:rPr lang="en-US" dirty="0"/>
              <a:t>Researcher at Microsoft Research, Silicon Valley</a:t>
            </a:r>
          </a:p>
          <a:p>
            <a:pPr lvl="1"/>
            <a:r>
              <a:rPr lang="en-US" dirty="0"/>
              <a:t>Distributed systems, security, compilers, cloud platforms, machine learning, visualization</a:t>
            </a:r>
          </a:p>
          <a:p>
            <a:r>
              <a:rPr lang="en-US" dirty="0"/>
              <a:t>Software engineer at Barefoot Networks</a:t>
            </a:r>
          </a:p>
          <a:p>
            <a:pPr lvl="1"/>
            <a:r>
              <a:rPr lang="en-US" dirty="0"/>
              <a:t>Programmable </a:t>
            </a:r>
            <a:r>
              <a:rPr lang="en-US" dirty="0" smtClean="0"/>
              <a:t>networks (P4)</a:t>
            </a:r>
            <a:endParaRPr lang="en-US" dirty="0"/>
          </a:p>
          <a:p>
            <a:r>
              <a:rPr lang="en-US" dirty="0"/>
              <a:t>Researcher at VMware Research Group</a:t>
            </a:r>
          </a:p>
          <a:p>
            <a:pPr lvl="1"/>
            <a:r>
              <a:rPr lang="en-US" dirty="0"/>
              <a:t>Big data, programmable networks</a:t>
            </a: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03707" y="274638"/>
            <a:ext cx="1608542" cy="19146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475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ParallelDataset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1897289"/>
          </a:xfrm>
        </p:spPr>
        <p:txBody>
          <a:bodyPr/>
          <a:lstStyle/>
          <a:p>
            <a:r>
              <a:rPr lang="en-US" dirty="0"/>
              <a:t>Has a number of children of type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Dispatches operations to all children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 adds the results of children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0024" y="4045528"/>
            <a:ext cx="3294640" cy="1641840"/>
            <a:chOff x="3667632" y="4380144"/>
            <a:chExt cx="1699424" cy="972607"/>
          </a:xfrm>
        </p:grpSpPr>
        <p:sp>
          <p:nvSpPr>
            <p:cNvPr id="6" name="Trapezoid 5"/>
            <p:cNvSpPr/>
            <p:nvPr/>
          </p:nvSpPr>
          <p:spPr>
            <a:xfrm>
              <a:off x="3667632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4739987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Arrow Connector 10"/>
            <p:cNvCxnSpPr>
              <a:stCxn id="15" idx="2"/>
              <a:endCxn id="6" idx="0"/>
            </p:cNvCxnSpPr>
            <p:nvPr/>
          </p:nvCxnSpPr>
          <p:spPr>
            <a:xfrm flipH="1">
              <a:off x="3981168" y="4846993"/>
              <a:ext cx="598717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9" idx="0"/>
            </p:cNvCxnSpPr>
            <p:nvPr/>
          </p:nvCxnSpPr>
          <p:spPr>
            <a:xfrm>
              <a:off x="4579884" y="4846993"/>
              <a:ext cx="473638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042872" y="4380144"/>
              <a:ext cx="1074023" cy="466850"/>
              <a:chOff x="4213698" y="990600"/>
              <a:chExt cx="1044102" cy="457200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Parallel</a:t>
                </a:r>
              </a:p>
            </p:txBody>
          </p:sp>
        </p:grp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26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45" y="257859"/>
            <a:ext cx="5915025" cy="76872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RemoteDataset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321358"/>
            <a:ext cx="8772211" cy="4168615"/>
          </a:xfrm>
        </p:spPr>
        <p:txBody>
          <a:bodyPr>
            <a:normAutofit/>
          </a:bodyPr>
          <a:lstStyle/>
          <a:p>
            <a:r>
              <a:rPr lang="en-US" dirty="0"/>
              <a:t>Has a reference to an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another address space</a:t>
            </a:r>
          </a:p>
          <a:p>
            <a:r>
              <a:rPr lang="en-US" dirty="0"/>
              <a:t>The only component that deals with the network</a:t>
            </a:r>
          </a:p>
          <a:p>
            <a:r>
              <a:rPr lang="en-US" dirty="0"/>
              <a:t>Built on top of GRPC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62167" y="4706024"/>
            <a:ext cx="4197196" cy="94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3570148" y="3801546"/>
            <a:ext cx="1354206" cy="732624"/>
            <a:chOff x="4213698" y="990600"/>
            <a:chExt cx="1044102" cy="457198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9" y="1142998"/>
              <a:ext cx="1044101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811751" y="5302931"/>
            <a:ext cx="871001" cy="268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2286" y="6049509"/>
            <a:ext cx="1117423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247252" y="4534170"/>
            <a:ext cx="0" cy="768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518003" y="5880455"/>
            <a:ext cx="1458501" cy="249406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47252" y="5571325"/>
            <a:ext cx="0" cy="3091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85033" y="3562142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085033" y="5133094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5233071" y="3569015"/>
            <a:ext cx="1022909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0598" y="5177735"/>
            <a:ext cx="982961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GRPC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5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5" y="116899"/>
            <a:ext cx="5915025" cy="994172"/>
          </a:xfrm>
        </p:spPr>
        <p:txBody>
          <a:bodyPr/>
          <a:lstStyle/>
          <a:p>
            <a:r>
              <a:rPr lang="en-US" dirty="0"/>
              <a:t>A distributed dataset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336659" y="1577761"/>
            <a:ext cx="2479001" cy="1201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6288154" y="3480610"/>
            <a:ext cx="2512572" cy="261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196413" y="3471767"/>
            <a:ext cx="5509124" cy="26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Cloud 213"/>
          <p:cNvSpPr/>
          <p:nvPr/>
        </p:nvSpPr>
        <p:spPr>
          <a:xfrm>
            <a:off x="1126466" y="2809913"/>
            <a:ext cx="6186027" cy="603475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7258" y="3572766"/>
            <a:ext cx="2320634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7" name="Group 216"/>
          <p:cNvGrpSpPr/>
          <p:nvPr/>
        </p:nvGrpSpPr>
        <p:grpSpPr>
          <a:xfrm>
            <a:off x="5061504" y="1787983"/>
            <a:ext cx="1014073" cy="362085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420627" y="2331115"/>
            <a:ext cx="749581" cy="362085"/>
            <a:chOff x="4213695" y="990600"/>
            <a:chExt cx="1321872" cy="457198"/>
          </a:xfrm>
        </p:grpSpPr>
        <p:sp>
          <p:nvSpPr>
            <p:cNvPr id="221" name="Trapezoid 220"/>
            <p:cNvSpPr/>
            <p:nvPr/>
          </p:nvSpPr>
          <p:spPr>
            <a:xfrm>
              <a:off x="4213695" y="990600"/>
              <a:ext cx="1321853" cy="15239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707" y="1142997"/>
              <a:ext cx="1321860" cy="304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973507" y="2331110"/>
            <a:ext cx="705161" cy="344786"/>
            <a:chOff x="4014262" y="990601"/>
            <a:chExt cx="1243544" cy="435358"/>
          </a:xfrm>
        </p:grpSpPr>
        <p:sp>
          <p:nvSpPr>
            <p:cNvPr id="224" name="Trapezoid 223"/>
            <p:cNvSpPr/>
            <p:nvPr/>
          </p:nvSpPr>
          <p:spPr>
            <a:xfrm>
              <a:off x="4014262" y="990601"/>
              <a:ext cx="1243540" cy="14147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014266" y="1143001"/>
              <a:ext cx="1243540" cy="282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95412" y="2150068"/>
            <a:ext cx="773129" cy="1810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568541" y="2150068"/>
            <a:ext cx="757549" cy="1810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888692" y="4616488"/>
            <a:ext cx="1014073" cy="362085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34400" y="5250136"/>
            <a:ext cx="592067" cy="362085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546897" y="5250136"/>
            <a:ext cx="592067" cy="362085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83043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1395728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786138" y="3572766"/>
            <a:ext cx="2796421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3360888" y="5250136"/>
            <a:ext cx="592067" cy="362085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73386" y="5250136"/>
            <a:ext cx="592067" cy="362085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65692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222217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436966" y="3572766"/>
            <a:ext cx="2302912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51" name="Group 250"/>
          <p:cNvGrpSpPr/>
          <p:nvPr/>
        </p:nvGrpSpPr>
        <p:grpSpPr>
          <a:xfrm>
            <a:off x="7003045" y="4619696"/>
            <a:ext cx="1014073" cy="362085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648754" y="5253345"/>
            <a:ext cx="592067" cy="362085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661250" y="5253345"/>
            <a:ext cx="592067" cy="362085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944787" y="4981780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510081" y="4981780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595509" y="4013012"/>
            <a:ext cx="1014073" cy="362085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102546" y="4375095"/>
            <a:ext cx="119671" cy="2413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189250" y="4375097"/>
            <a:ext cx="913296" cy="154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134036" y="2693200"/>
            <a:ext cx="661383" cy="9581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842828" y="3172248"/>
            <a:ext cx="460192" cy="479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257257" y="2693196"/>
            <a:ext cx="8482621" cy="120341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78" name="Group 277"/>
          <p:cNvGrpSpPr/>
          <p:nvPr/>
        </p:nvGrpSpPr>
        <p:grpSpPr>
          <a:xfrm>
            <a:off x="2835987" y="4529177"/>
            <a:ext cx="706524" cy="362089"/>
            <a:chOff x="4112777" y="990600"/>
            <a:chExt cx="1245946" cy="457205"/>
          </a:xfrm>
        </p:grpSpPr>
        <p:sp>
          <p:nvSpPr>
            <p:cNvPr id="279" name="Trapezoid 278"/>
            <p:cNvSpPr/>
            <p:nvPr/>
          </p:nvSpPr>
          <p:spPr>
            <a:xfrm>
              <a:off x="4112777" y="990600"/>
              <a:ext cx="1245946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112779" y="1142995"/>
              <a:ext cx="1245942" cy="304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057965" y="3656445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3775804" y="3651301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3" name="Rounded Rectangle 282"/>
          <p:cNvSpPr/>
          <p:nvPr/>
        </p:nvSpPr>
        <p:spPr>
          <a:xfrm>
            <a:off x="6944785" y="3651300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7303017" y="3860206"/>
            <a:ext cx="207064" cy="759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102545" y="3860207"/>
            <a:ext cx="31493" cy="1528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1685314" y="3387328"/>
            <a:ext cx="1234821" cy="1773057"/>
          </a:xfrm>
          <a:prstGeom prst="bentConnector5">
            <a:avLst>
              <a:gd name="adj1" fmla="val -18513"/>
              <a:gd name="adj2" fmla="val 49860"/>
              <a:gd name="adj3" fmla="val 118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1395729" y="3865352"/>
            <a:ext cx="20471" cy="7511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715182" y="4616488"/>
            <a:ext cx="1014073" cy="362085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202949" y="3567709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789808" y="3579990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006765" y="3567709"/>
            <a:ext cx="73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293885" y="581865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7227434" y="581865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r</a:t>
            </a:r>
          </a:p>
        </p:txBody>
      </p:sp>
      <p:cxnSp>
        <p:nvCxnSpPr>
          <p:cNvPr id="297" name="Straight Arrow Connector 296"/>
          <p:cNvCxnSpPr>
            <a:stCxn id="225" idx="2"/>
          </p:cNvCxnSpPr>
          <p:nvPr/>
        </p:nvCxnSpPr>
        <p:spPr>
          <a:xfrm>
            <a:off x="6326089" y="2675896"/>
            <a:ext cx="322664" cy="3353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685959" y="570623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1699110" y="5705055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3" name="Rounded Rectangle 302"/>
          <p:cNvSpPr/>
          <p:nvPr/>
        </p:nvSpPr>
        <p:spPr>
          <a:xfrm>
            <a:off x="3513100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4" name="Rounded Rectangle 303"/>
          <p:cNvSpPr/>
          <p:nvPr/>
        </p:nvSpPr>
        <p:spPr>
          <a:xfrm>
            <a:off x="4572836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6785282" y="5710536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6" name="Rounded Rectangle 305"/>
          <p:cNvSpPr/>
          <p:nvPr/>
        </p:nvSpPr>
        <p:spPr>
          <a:xfrm>
            <a:off x="7813463" y="5698737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829779" y="5612221"/>
            <a:ext cx="652" cy="940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1842930" y="5612221"/>
            <a:ext cx="0" cy="92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656921" y="5612220"/>
            <a:ext cx="0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16659" y="5612220"/>
            <a:ext cx="12596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929102" y="5615432"/>
            <a:ext cx="15683" cy="951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957283" y="5615429"/>
            <a:ext cx="0" cy="83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35771" y="1567410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Root node</a:t>
            </a: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052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63" y="115363"/>
            <a:ext cx="8316625" cy="99615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sketch(s)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66425" y="2726448"/>
            <a:ext cx="1433871" cy="625561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554755" y="2040774"/>
            <a:ext cx="28604" cy="6856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10632" y="5078793"/>
            <a:ext cx="1433871" cy="625561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62703" y="5078793"/>
            <a:ext cx="1433871" cy="625561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227565" y="4609619"/>
            <a:ext cx="1369040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596605" y="4609619"/>
            <a:ext cx="1083031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583359" y="3352007"/>
            <a:ext cx="13247" cy="632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368664" y="3984060"/>
            <a:ext cx="2455887" cy="625561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451098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973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206128" y="5263242"/>
            <a:ext cx="2902888" cy="112878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1754057" y="5263242"/>
            <a:ext cx="3921084" cy="1131966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35274" y="3602176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30255" y="2240304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5638290" y="4090621"/>
            <a:ext cx="757884" cy="6841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6355225" y="4057860"/>
            <a:ext cx="757884" cy="74969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901670" y="3144521"/>
            <a:ext cx="910280" cy="502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6639" y="3565615"/>
            <a:ext cx="161258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s.add</a:t>
            </a:r>
            <a:endParaRPr lang="en-US" sz="16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824549" y="3827969"/>
            <a:ext cx="2310731" cy="5731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00292" y="2466097"/>
            <a:ext cx="2829961" cy="6773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01070" y="6213558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/>
          <p:cNvCxnSpPr>
            <a:stCxn id="10" idx="2"/>
            <a:endCxn id="34" idx="0"/>
          </p:cNvCxnSpPr>
          <p:nvPr/>
        </p:nvCxnSpPr>
        <p:spPr>
          <a:xfrm flipH="1">
            <a:off x="1227565" y="5704354"/>
            <a:ext cx="4" cy="5092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153141" y="6210380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7" name="Straight Arrow Connector 36"/>
          <p:cNvCxnSpPr>
            <a:stCxn id="13" idx="2"/>
            <a:endCxn id="36" idx="0"/>
          </p:cNvCxnSpPr>
          <p:nvPr/>
        </p:nvCxnSpPr>
        <p:spPr>
          <a:xfrm flipH="1">
            <a:off x="3679636" y="5704354"/>
            <a:ext cx="4" cy="5060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7050" y="5718510"/>
            <a:ext cx="844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s.sketch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904640" y="1006304"/>
            <a:ext cx="5642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ISketch</a:t>
            </a:r>
            <a:r>
              <a:rPr lang="en-US" dirty="0">
                <a:latin typeface="Consolas" panose="020B0609020204030204" pitchFamily="49" charset="0"/>
              </a:rPr>
              <a:t>&lt;T,R&gt; </a:t>
            </a:r>
            <a:r>
              <a:rPr lang="en-US" b="1" dirty="0"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IMonoid</a:t>
            </a:r>
            <a:r>
              <a:rPr lang="en-US" dirty="0">
                <a:latin typeface="Consolas" panose="020B0609020204030204" pitchFamily="49" charset="0"/>
              </a:rPr>
              <a:t>&lt;R&gt;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R sketch(T data);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1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cache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650019" y="4618061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Soft state (cache)</a:t>
            </a:r>
          </a:p>
        </p:txBody>
      </p:sp>
      <p:cxnSp>
        <p:nvCxnSpPr>
          <p:cNvPr id="100" name="Straight Arrow Connector 99"/>
          <p:cNvCxnSpPr>
            <a:stCxn id="98" idx="0"/>
            <a:endCxn id="86" idx="2"/>
          </p:cNvCxnSpPr>
          <p:nvPr/>
        </p:nvCxnSpPr>
        <p:spPr>
          <a:xfrm flipV="1">
            <a:off x="6821173" y="3204993"/>
            <a:ext cx="551670" cy="14130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8" idx="0"/>
            <a:endCxn id="68" idx="3"/>
          </p:cNvCxnSpPr>
          <p:nvPr/>
        </p:nvCxnSpPr>
        <p:spPr>
          <a:xfrm flipH="1" flipV="1">
            <a:off x="3644645" y="2907500"/>
            <a:ext cx="3176528" cy="171056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0"/>
            <a:endCxn id="117" idx="1"/>
          </p:cNvCxnSpPr>
          <p:nvPr/>
        </p:nvCxnSpPr>
        <p:spPr>
          <a:xfrm flipH="1" flipV="1">
            <a:off x="5955639" y="3158487"/>
            <a:ext cx="865534" cy="14595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4772" y="4869048"/>
            <a:ext cx="5917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lineage of all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JSON messages received from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Replaying the log reconstructs all soft-state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can be replayed as needed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4205" y="3355327"/>
            <a:ext cx="1821485" cy="167021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873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rador - Museo Arte - Englis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-1" y="559"/>
            <a:ext cx="9129713" cy="685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5" y="5486400"/>
            <a:ext cx="8822567" cy="1167618"/>
          </a:xfrm>
        </p:spPr>
        <p:txBody>
          <a:bodyPr/>
          <a:lstStyle/>
          <a:p>
            <a:r>
              <a:rPr lang="en-US" dirty="0"/>
              <a:t>Visualization as sketches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14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690689"/>
            <a:ext cx="8906604" cy="28998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65827"/>
            <a:ext cx="6020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NextK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startTuple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sortOrder</a:t>
            </a:r>
            <a:r>
              <a:rPr lang="en-US" sz="2400" dirty="0">
                <a:latin typeface="Consolas" panose="020B0609020204030204" pitchFamily="49" charset="0"/>
              </a:rPr>
              <a:t>, 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Monoid operation is “merge sort”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73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4" y="255692"/>
            <a:ext cx="5915025" cy="69251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110" y="2419643"/>
            <a:ext cx="5020392" cy="403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</a:t>
            </a:r>
            <a:r>
              <a:rPr lang="en-US" dirty="0" err="1"/>
              <a:t>startTuple</a:t>
            </a:r>
            <a:r>
              <a:rPr lang="en-US" dirty="0"/>
              <a:t> based on </a:t>
            </a:r>
            <a:br>
              <a:rPr lang="en-US" dirty="0"/>
            </a:br>
            <a:r>
              <a:rPr lang="en-US" dirty="0"/>
              <a:t>scroll-bar position</a:t>
            </a:r>
          </a:p>
          <a:p>
            <a:pPr lvl="1"/>
            <a:r>
              <a:rPr lang="en-US" dirty="0"/>
              <a:t>Approximate quantile </a:t>
            </a:r>
          </a:p>
          <a:p>
            <a:pPr lvl="1"/>
            <a:r>
              <a:rPr lang="en-US" dirty="0"/>
              <a:t>Samples O(H</a:t>
            </a:r>
            <a:r>
              <a:rPr lang="en-US" baseline="30000" dirty="0"/>
              <a:t>2</a:t>
            </a:r>
            <a:r>
              <a:rPr lang="en-US" dirty="0"/>
              <a:t>) rows; </a:t>
            </a:r>
            <a:br>
              <a:rPr lang="en-US" dirty="0"/>
            </a:br>
            <a:r>
              <a:rPr lang="en-US" dirty="0"/>
              <a:t>H =  screen height in pixels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12927" y="1046676"/>
            <a:ext cx="1419225" cy="48101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50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379" y="2124075"/>
            <a:ext cx="8706866" cy="2950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5915025" cy="794271"/>
          </a:xfrm>
        </p:spPr>
        <p:txBody>
          <a:bodyPr/>
          <a:lstStyle/>
          <a:p>
            <a:r>
              <a:rPr lang="en-US" dirty="0"/>
              <a:t>1D Histograms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3554" y="1950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8379" y="2297199"/>
            <a:ext cx="19571" cy="48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033" y="5435577"/>
            <a:ext cx="6520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monoids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CDFs are histograms (at the pixel level)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/>
              <a:t>Histograms based on sampling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749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749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749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749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1501" y="3747097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0013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Exact 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266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 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4088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749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4581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19025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2801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9378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913415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4715706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768577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rendering</a:t>
            </a:r>
          </a:p>
        </p:txBody>
      </p:sp>
      <p:sp>
        <p:nvSpPr>
          <p:cNvPr id="28" name="Right Arrow 27"/>
          <p:cNvSpPr/>
          <p:nvPr/>
        </p:nvSpPr>
        <p:spPr>
          <a:xfrm rot="1871989">
            <a:off x="4886675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4934506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9759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1974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Theorem</a:t>
            </a:r>
            <a:r>
              <a:rPr lang="en-US" sz="2400" dirty="0"/>
              <a:t>: O((HB /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/>
              <a:t> samples are needed to compute</a:t>
            </a:r>
            <a:br>
              <a:rPr lang="en-US" sz="2400" dirty="0"/>
            </a:br>
            <a:r>
              <a:rPr lang="en-US" sz="2400" dirty="0"/>
              <a:t>an approximate histogram with probability 1 –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/>
              <a:t>  </a:t>
            </a:r>
          </a:p>
          <a:p>
            <a:r>
              <a:rPr lang="en-US" sz="2000" dirty="0"/>
              <a:t>	H = screen size in pixels</a:t>
            </a:r>
          </a:p>
          <a:p>
            <a:r>
              <a:rPr lang="en-US" sz="2000" dirty="0"/>
              <a:t>	B = number of buckets (&lt; screen width in pixels)</a:t>
            </a:r>
          </a:p>
          <a:p>
            <a:r>
              <a:rPr lang="en-US" sz="2000" dirty="0"/>
              <a:t>No N in this formula!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536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9150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30" name="Right Arrow 29"/>
          <p:cNvSpPr/>
          <p:nvPr/>
        </p:nvSpPr>
        <p:spPr>
          <a:xfrm rot="1871989">
            <a:off x="2025845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627265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2777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22713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&amp; VRG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5"/>
            <a:ext cx="91440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VMware:</a:t>
            </a:r>
          </a:p>
          <a:p>
            <a:pPr lvl="1"/>
            <a:r>
              <a:rPr lang="en-US" dirty="0" smtClean="0"/>
              <a:t>~20K employees</a:t>
            </a:r>
          </a:p>
          <a:p>
            <a:pPr lvl="1"/>
            <a:r>
              <a:rPr lang="en-US" dirty="0" smtClean="0"/>
              <a:t>Founded 1998 by Stanford Faculty; </a:t>
            </a:r>
            <a:r>
              <a:rPr lang="en-US" dirty="0" err="1" smtClean="0"/>
              <a:t>hq</a:t>
            </a:r>
            <a:r>
              <a:rPr lang="en-US" dirty="0" smtClean="0"/>
              <a:t> in Palo Alto, CA</a:t>
            </a:r>
          </a:p>
          <a:p>
            <a:pPr lvl="1"/>
            <a:r>
              <a:rPr lang="en-US" dirty="0" smtClean="0"/>
              <a:t>Virtualization, networking, storage, security, cloud management</a:t>
            </a:r>
          </a:p>
          <a:p>
            <a:pPr lvl="1"/>
            <a:r>
              <a:rPr lang="en-US" dirty="0" smtClean="0"/>
              <a:t>7.92 billion USD annual revenue; valuation of 60 billion</a:t>
            </a:r>
          </a:p>
          <a:p>
            <a:r>
              <a:rPr lang="en-US" dirty="0" smtClean="0"/>
              <a:t>VRG (VMware Research Group):</a:t>
            </a:r>
          </a:p>
          <a:p>
            <a:pPr lvl="1"/>
            <a:r>
              <a:rPr lang="en-US" dirty="0" smtClean="0"/>
              <a:t>Founded 2014</a:t>
            </a:r>
          </a:p>
          <a:p>
            <a:pPr lvl="1"/>
            <a:r>
              <a:rPr lang="en-US" dirty="0" smtClean="0"/>
              <a:t>About 30 full-time researchers</a:t>
            </a:r>
          </a:p>
          <a:p>
            <a:pPr lvl="1"/>
            <a:r>
              <a:rPr lang="en-US" dirty="0" smtClean="0"/>
              <a:t>Labs in Palo Alto and Herzliya, Israel</a:t>
            </a:r>
          </a:p>
          <a:p>
            <a:pPr lvl="1"/>
            <a:r>
              <a:rPr lang="en-US" dirty="0" smtClean="0"/>
              <a:t>Distributed systems, networking, OS, formal methods, computer architecture, FPGAs, compilers, algorithms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1922" name="Picture 2" descr="Image result for vmwar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t="40137" b="37887"/>
          <a:stretch>
            <a:fillRect/>
          </a:stretch>
        </p:blipFill>
        <p:spPr bwMode="auto">
          <a:xfrm>
            <a:off x="782492" y="760640"/>
            <a:ext cx="2629575" cy="5778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014654"/>
            <a:ext cx="9047845" cy="30583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08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4167"/>
          <a:stretch/>
        </p:blipFill>
        <p:spPr>
          <a:xfrm>
            <a:off x="325925" y="1265490"/>
            <a:ext cx="8654466" cy="4918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6587"/>
            <a:ext cx="5915025" cy="5951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57950" y="3114393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Linear regression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3503691"/>
            <a:ext cx="425513" cy="13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36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65" y="223508"/>
            <a:ext cx="5915025" cy="994172"/>
          </a:xfrm>
        </p:spPr>
        <p:txBody>
          <a:bodyPr/>
          <a:lstStyle/>
          <a:p>
            <a:r>
              <a:rPr lang="en-US" dirty="0"/>
              <a:t>Trellis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547" y="1694260"/>
            <a:ext cx="8736806" cy="39076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293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dai Emas: Untuk Investasi atau Kebutuhan Mendesak?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424893"/>
            <a:ext cx="9205707" cy="944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639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Root aggregator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/>
              <a:t>Evaluation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/>
              <a:t>8 servers</a:t>
            </a:r>
          </a:p>
          <a:p>
            <a:r>
              <a:rPr lang="en-US" sz="2400" dirty="0"/>
              <a:t>Intel Xeon Gold 5120 2.2GHz (2 sockets x 14 cores x 2 </a:t>
            </a:r>
            <a:r>
              <a:rPr lang="en-US" sz="2400" dirty="0" err="1"/>
              <a:t>hyperthreads</a:t>
            </a:r>
            <a:r>
              <a:rPr lang="en-US" sz="2400" dirty="0"/>
              <a:t>)</a:t>
            </a:r>
          </a:p>
          <a:p>
            <a:r>
              <a:rPr lang="en-US" sz="2400" dirty="0"/>
              <a:t>128GB RAM/machine</a:t>
            </a:r>
          </a:p>
          <a:p>
            <a:r>
              <a:rPr lang="en-US" sz="2400" dirty="0"/>
              <a:t>Ubuntu Server </a:t>
            </a:r>
          </a:p>
          <a:p>
            <a:r>
              <a:rPr lang="en-US" sz="2400" dirty="0"/>
              <a:t>10Gbps Ethernet in rack</a:t>
            </a:r>
          </a:p>
          <a:p>
            <a:r>
              <a:rPr lang="en-US" sz="2400" dirty="0"/>
              <a:t>2 SSDs/machine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client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TOR switch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front-end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cxnSpLocks/>
            <a:stCxn id="98" idx="2"/>
            <a:endCxn id="103" idx="1"/>
          </p:cNvCxnSpPr>
          <p:nvPr/>
        </p:nvCxnSpPr>
        <p:spPr>
          <a:xfrm rot="5400000">
            <a:off x="1970080" y="2672165"/>
            <a:ext cx="3591442" cy="862885"/>
          </a:xfrm>
          <a:prstGeom prst="bentConnector4">
            <a:avLst>
              <a:gd name="adj1" fmla="val 4357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0FED69D-3A2A-4E26-830D-B217DFA7B50F}"/>
              </a:ext>
            </a:extLst>
          </p:cNvPr>
          <p:cNvSpPr txBox="1"/>
          <p:nvPr/>
        </p:nvSpPr>
        <p:spPr>
          <a:xfrm>
            <a:off x="4276801" y="3013501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47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database [can’t tell which one] </a:t>
            </a:r>
          </a:p>
          <a:p>
            <a:r>
              <a:rPr lang="en-US" dirty="0"/>
              <a:t>In-memory table</a:t>
            </a:r>
          </a:p>
          <a:p>
            <a:r>
              <a:rPr lang="en-US" dirty="0"/>
              <a:t>100M rows</a:t>
            </a:r>
          </a:p>
          <a:p>
            <a:r>
              <a:rPr lang="en-US" dirty="0"/>
              <a:t>DB takes 5,830ms (Hillview is 527ms)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650" y="4139886"/>
            <a:ext cx="7781925" cy="1638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5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xmlns="" id="{A3ED96E4-74D3-4624-B852-678B48975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74124505"/>
              </p:ext>
            </p:extLst>
          </p:nvPr>
        </p:nvGraphicFramePr>
        <p:xfrm>
          <a:off x="1199331" y="2680661"/>
          <a:ext cx="6885100" cy="2754040"/>
        </p:xfrm>
        <a:graphic>
          <a:graphicData uri="http://schemas.openxmlformats.org/presentationml/2006/ole">
            <p:oleObj spid="_x0000_s3765" name="Acrobat Document" r:id="rId4" imgW="3496320" imgH="1399680" progId="AcroExch.Document.DC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Cluster-level weak scaling</a:t>
            </a: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64 shards/machine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212" y="5833131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gets faster as dataset size grows!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22F28E-6BE4-4ACC-893C-9311D21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against Spark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064A3895-88C3-46B5-886D-26DFA2D7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dirty="0"/>
              <a:t>5x the flights dataset</a:t>
            </a:r>
            <a:br>
              <a:rPr lang="en-US" dirty="0"/>
            </a:br>
            <a:r>
              <a:rPr lang="en-US" dirty="0"/>
              <a:t>(71B cells)</a:t>
            </a:r>
          </a:p>
          <a:p>
            <a:r>
              <a:rPr lang="en-US" dirty="0"/>
              <a:t>Spark times do not include UI rendering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C23BEE80-9600-446B-9604-014B430E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99980299"/>
              </p:ext>
            </p:extLst>
          </p:nvPr>
        </p:nvGraphicFramePr>
        <p:xfrm>
          <a:off x="1567468" y="4304401"/>
          <a:ext cx="6009063" cy="2402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E99C425-B23E-4F5A-BD62-E8C46142C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74650" y="1657284"/>
            <a:ext cx="4317812" cy="251218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091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5C410B-135A-49CB-924B-FC2203AD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CF0F60A1-1168-4EC1-9A17-6E0393006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418944361"/>
              </p:ext>
            </p:extLst>
          </p:nvPr>
        </p:nvGraphicFramePr>
        <p:xfrm>
          <a:off x="628650" y="2186247"/>
          <a:ext cx="7886700" cy="3990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C1838488-9A98-4B39-875B-B5C32257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0641734"/>
              </p:ext>
            </p:extLst>
          </p:nvPr>
        </p:nvGraphicFramePr>
        <p:xfrm>
          <a:off x="4912476" y="1313817"/>
          <a:ext cx="35115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xmlns="" val="428446543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xmlns="" val="52483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5063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4962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1.43T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89051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3D543D5-DD98-4087-BDCD-52BC5885F1EF}"/>
              </a:ext>
            </a:extLst>
          </p:cNvPr>
          <p:cNvSpPr txBox="1"/>
          <p:nvPr/>
        </p:nvSpPr>
        <p:spPr>
          <a:xfrm>
            <a:off x="628650" y="1637527"/>
            <a:ext cx="40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 data files, includes I/O and rendering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50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Horse &lt;strong&gt;Race Finish&lt;/strong&gt; Line (11888565543).jp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0" y="1"/>
            <a:ext cx="9141773" cy="6868972"/>
          </a:xfrm>
          <a:prstGeom prst="rect">
            <a:avLst/>
          </a:prstGeom>
        </p:spPr>
      </p:pic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-1" y="577811"/>
            <a:ext cx="9418881" cy="10002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473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visualization of billion row datasets</a:t>
            </a:r>
          </a:p>
          <a:p>
            <a:r>
              <a:rPr lang="en-US" dirty="0"/>
              <a:t>Slice and dice data with the click of a mouse</a:t>
            </a:r>
          </a:p>
          <a:p>
            <a:r>
              <a:rPr lang="en-US" dirty="0"/>
              <a:t>No coding required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41" t="4775" r="14165" b="19100"/>
          <a:stretch/>
        </p:blipFill>
        <p:spPr>
          <a:xfrm rot="19210841">
            <a:off x="3804546" y="4649484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6200000" flipH="1">
            <a:off x="5319338" y="4963836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58305" y="5054306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07062" y="5252449"/>
            <a:ext cx="1036436" cy="49613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694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564540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35" y="1807578"/>
            <a:ext cx="8609438" cy="4309254"/>
          </a:xfrm>
        </p:spPr>
        <p:txBody>
          <a:bodyPr>
            <a:normAutofit/>
          </a:bodyPr>
          <a:lstStyle/>
          <a:p>
            <a:r>
              <a:rPr lang="en-US" dirty="0"/>
              <a:t>Always think asymptotics (data size/screen size)</a:t>
            </a:r>
          </a:p>
          <a:p>
            <a:r>
              <a:rPr lang="en-US" dirty="0"/>
              <a:t>Define “correct approximation” precisely</a:t>
            </a:r>
          </a:p>
          <a:p>
            <a:r>
              <a:rPr lang="en-US" dirty="0"/>
              <a:t>Small renderings make browser fast</a:t>
            </a:r>
          </a:p>
          <a:p>
            <a:r>
              <a:rPr lang="en-US" dirty="0"/>
              <a:t>Two kinds of visualizations: trends and outliers</a:t>
            </a:r>
          </a:p>
          <a:p>
            <a:r>
              <a:rPr lang="en-US" dirty="0"/>
              <a:t>Don’t forget about missing data!</a:t>
            </a:r>
          </a:p>
          <a:p>
            <a:r>
              <a:rPr lang="en-US" dirty="0"/>
              <a:t>Sampling is not free; full scans may be cheaper</a:t>
            </a:r>
          </a:p>
          <a:p>
            <a:r>
              <a:rPr lang="en-US" dirty="0"/>
              <a:t>Redo log =&gt; simple memory management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98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184"/>
            <a:ext cx="7886700" cy="943821"/>
          </a:xfrm>
        </p:spPr>
        <p:txBody>
          <a:bodyPr/>
          <a:lstStyle/>
          <a:p>
            <a:r>
              <a:rPr lang="en-US" dirty="0"/>
              <a:t>Related work [a small sample]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6" y="1421394"/>
            <a:ext cx="8836182" cy="51876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visualization</a:t>
            </a:r>
          </a:p>
          <a:p>
            <a:pPr lvl="1"/>
            <a:r>
              <a:rPr lang="en-US" dirty="0"/>
              <a:t>Databases, commercial products</a:t>
            </a:r>
            <a:br>
              <a:rPr lang="en-US" dirty="0"/>
            </a:br>
            <a:r>
              <a:rPr lang="en-US" dirty="0"/>
              <a:t>Polaris/Tableau, IBM </a:t>
            </a:r>
            <a:r>
              <a:rPr lang="en-US" dirty="0" err="1"/>
              <a:t>BigSheets</a:t>
            </a:r>
            <a:r>
              <a:rPr lang="en-US" dirty="0"/>
              <a:t>, </a:t>
            </a:r>
            <a:r>
              <a:rPr lang="en-US" dirty="0" err="1"/>
              <a:t>inMens</a:t>
            </a:r>
            <a:r>
              <a:rPr lang="en-US" dirty="0"/>
              <a:t>, </a:t>
            </a:r>
            <a:r>
              <a:rPr lang="en-US" dirty="0" err="1"/>
              <a:t>Nanocubes</a:t>
            </a:r>
            <a:r>
              <a:rPr lang="en-US" dirty="0"/>
              <a:t>, </a:t>
            </a:r>
            <a:r>
              <a:rPr lang="en-US" dirty="0" err="1"/>
              <a:t>Hashedcubes</a:t>
            </a:r>
            <a:r>
              <a:rPr lang="en-US" dirty="0"/>
              <a:t>, DICE, Erma, </a:t>
            </a:r>
            <a:r>
              <a:rPr lang="en-US" dirty="0" err="1"/>
              <a:t>Pangloss</a:t>
            </a:r>
            <a:r>
              <a:rPr lang="en-US" dirty="0"/>
              <a:t>, Profiler, Foresight, </a:t>
            </a:r>
            <a:r>
              <a:rPr lang="en-US" dirty="0" err="1"/>
              <a:t>iSAX</a:t>
            </a:r>
            <a:r>
              <a:rPr lang="en-US" dirty="0"/>
              <a:t>, M4, </a:t>
            </a:r>
            <a:r>
              <a:rPr lang="en-US" dirty="0" err="1"/>
              <a:t>Vizdom</a:t>
            </a:r>
            <a:r>
              <a:rPr lang="en-US" dirty="0"/>
              <a:t>,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Big data analytics for visualization</a:t>
            </a:r>
          </a:p>
          <a:p>
            <a:pPr lvl="1"/>
            <a:r>
              <a:rPr lang="en-US" dirty="0"/>
              <a:t>MPI Reduce, Neptune,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, </a:t>
            </a:r>
            <a:r>
              <a:rPr lang="en-US" dirty="0" err="1"/>
              <a:t>Dremel</a:t>
            </a:r>
            <a:r>
              <a:rPr lang="en-US" dirty="0"/>
              <a:t>/</a:t>
            </a:r>
            <a:r>
              <a:rPr lang="en-US" dirty="0" err="1"/>
              <a:t>BigQuery</a:t>
            </a:r>
            <a:r>
              <a:rPr lang="en-US" dirty="0"/>
              <a:t>, FB Scuba, Drill, Spark, Druid, Naiad, </a:t>
            </a:r>
            <a:r>
              <a:rPr lang="en-US" dirty="0" err="1"/>
              <a:t>Algebird</a:t>
            </a:r>
            <a:r>
              <a:rPr lang="en-US" dirty="0"/>
              <a:t>, Scope, </a:t>
            </a:r>
            <a:r>
              <a:rPr lang="en-US" dirty="0" err="1"/>
              <a:t>ScalarR</a:t>
            </a:r>
            <a:endParaRPr lang="en-US" dirty="0"/>
          </a:p>
          <a:p>
            <a:r>
              <a:rPr lang="en-US" dirty="0"/>
              <a:t>Sampling-based analytics</a:t>
            </a:r>
          </a:p>
          <a:p>
            <a:pPr lvl="1"/>
            <a:r>
              <a:rPr lang="en-US" dirty="0" err="1"/>
              <a:t>BlinkDB</a:t>
            </a:r>
            <a:r>
              <a:rPr lang="en-US" dirty="0"/>
              <a:t>, </a:t>
            </a:r>
            <a:r>
              <a:rPr lang="en-US" dirty="0" err="1"/>
              <a:t>VisReduce</a:t>
            </a:r>
            <a:r>
              <a:rPr lang="en-US" dirty="0"/>
              <a:t>, </a:t>
            </a:r>
            <a:r>
              <a:rPr lang="en-US" dirty="0" err="1"/>
              <a:t>Sample+Seek</a:t>
            </a:r>
            <a:r>
              <a:rPr lang="en-US" dirty="0"/>
              <a:t>, G-OLA</a:t>
            </a:r>
          </a:p>
          <a:p>
            <a:r>
              <a:rPr lang="en-US" dirty="0"/>
              <a:t>Incremental visualization</a:t>
            </a:r>
          </a:p>
          <a:p>
            <a:pPr lvl="1"/>
            <a:r>
              <a:rPr lang="en-US" dirty="0"/>
              <a:t>Online aggregation, progressive analytics, </a:t>
            </a:r>
            <a:r>
              <a:rPr lang="en-US" dirty="0" err="1"/>
              <a:t>ProgressiVis</a:t>
            </a:r>
            <a:r>
              <a:rPr lang="en-US" dirty="0"/>
              <a:t>, Tempe, Stat, </a:t>
            </a:r>
            <a:r>
              <a:rPr lang="en-US" dirty="0" err="1"/>
              <a:t>SwiftTuna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 online, EARL, Now!, PIVE, </a:t>
            </a:r>
            <a:r>
              <a:rPr lang="en-US" dirty="0" err="1"/>
              <a:t>DimXplorer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30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8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(homomorphisms)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2818563"/>
            <a:ext cx="8872694" cy="3351373"/>
          </a:xfrm>
        </p:spPr>
        <p:txBody>
          <a:bodyPr>
            <a:normAutofit/>
          </a:bodyPr>
          <a:lstStyle/>
          <a:p>
            <a:r>
              <a:rPr lang="en-US" dirty="0"/>
              <a:t>Linear functions between monoids:</a:t>
            </a:r>
            <a:br>
              <a:rPr lang="en-US" dirty="0"/>
            </a:br>
            <a:r>
              <a:rPr lang="en-US" dirty="0"/>
              <a:t>f: M → N, f(a + b) = f(a) + f(b)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“Map” and “reduce” are linear functions</a:t>
            </a:r>
          </a:p>
          <a:p>
            <a:r>
              <a:rPr lang="en-US" dirty="0"/>
              <a:t>Linear transformations are </a:t>
            </a:r>
            <a:r>
              <a:rPr lang="en-US" i="1" dirty="0"/>
              <a:t>the essence of data parallelism</a:t>
            </a:r>
          </a:p>
          <a:p>
            <a:r>
              <a:rPr lang="en-US" dirty="0"/>
              <a:t>Many streaming algorithms are linear transformations</a:t>
            </a:r>
          </a:p>
          <a:p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5" name="Picture 4" descr="visible &lt;strong&gt;light&lt;/strong&gt; - How do I see things of the bright room, being in the dark room? - Physics Stack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52160" y="1877104"/>
            <a:ext cx="2977286" cy="22329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782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Pixel-level quantization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3345" y="3782196"/>
            <a:ext cx="2676497" cy="199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84792" y="3743012"/>
            <a:ext cx="2189810" cy="2071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9145" y="2147904"/>
            <a:ext cx="6634986" cy="12735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31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17622" y="4345452"/>
            <a:ext cx="5914670" cy="226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19"/>
            <a:ext cx="7886700" cy="780010"/>
          </a:xfrm>
        </p:spPr>
        <p:txBody>
          <a:bodyPr/>
          <a:lstStyle/>
          <a:p>
            <a:r>
              <a:rPr lang="en-US" dirty="0"/>
              <a:t>Reactive streams (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622" y="4768553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March 2012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38718" y="1361495"/>
            <a:ext cx="69557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Observable&lt;T&gt;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Subscription subscribe(Observer&lt;T&gt; observer);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Observer&lt;T&gt;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(T value);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error);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nCompleted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8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2" y="173047"/>
            <a:ext cx="7886700" cy="994172"/>
          </a:xfrm>
        </p:spPr>
        <p:txBody>
          <a:bodyPr/>
          <a:lstStyle/>
          <a:p>
            <a:r>
              <a:rPr lang="en-US" dirty="0"/>
              <a:t>Histogram execution timeline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5601" y="2079580"/>
            <a:ext cx="6636840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0736" y="1910253"/>
            <a:ext cx="1044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797" y="5110301"/>
            <a:ext cx="1319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2797" y="5828834"/>
            <a:ext cx="131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</a:t>
            </a:r>
            <a:r>
              <a:rPr lang="en-US" sz="2000" b="1" i="1" dirty="0">
                <a:latin typeface="Candara"/>
                <a:cs typeface="Candara"/>
              </a:rPr>
              <a:t>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35136" y="5279626"/>
            <a:ext cx="6560736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25600" y="6004122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119801" y="1608566"/>
            <a:ext cx="6796" cy="466623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41003" y="5279625"/>
            <a:ext cx="713105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65837" y="2905056"/>
            <a:ext cx="310581" cy="238918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94758" y="2916379"/>
            <a:ext cx="375420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03204" y="6004121"/>
            <a:ext cx="99155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63143" y="2884591"/>
            <a:ext cx="77861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04683" y="2916379"/>
            <a:ext cx="298523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727024" y="5279625"/>
            <a:ext cx="1586208" cy="1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13232" y="2911566"/>
            <a:ext cx="664491" cy="235515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71933" y="2912333"/>
            <a:ext cx="191858" cy="307888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02651" y="6003675"/>
            <a:ext cx="758637" cy="445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04145" y="2884591"/>
            <a:ext cx="322879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4365" y="2895958"/>
            <a:ext cx="872803" cy="309300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527775" y="1638702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67773" y="5512279"/>
            <a:ext cx="0" cy="37854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10869" y="4589764"/>
            <a:ext cx="1344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>
                <a:latin typeface="Candara"/>
                <a:cs typeface="Candara"/>
              </a:rPr>
              <a:t>+ CDF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59095" y="4507102"/>
            <a:ext cx="1049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196958" y="1600301"/>
            <a:ext cx="131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Completed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30214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257611" y="1425420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User 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click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06615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8521" y="5666497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59689" y="1264820"/>
            <a:ext cx="104938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ndara"/>
                <a:cs typeface="Candara"/>
              </a:rPr>
              <a:t>Render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558883" y="2896405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22650" y="2716833"/>
            <a:ext cx="1645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Web server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134009" y="2121075"/>
            <a:ext cx="91604" cy="7753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25267" y="2065304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971081" y="207711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35434" y="1194375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latin typeface="Candara"/>
                <a:cs typeface="Candara"/>
              </a:rPr>
              <a:t> Progress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report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312541" y="2107249"/>
            <a:ext cx="91604" cy="804317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68097" y="210346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994021" y="2080350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81902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273580" y="1653497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354378" y="18377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493583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95618" y="1412015"/>
            <a:ext cx="1457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 Initiate</a:t>
            </a:r>
          </a:p>
          <a:p>
            <a:r>
              <a:rPr lang="en-US" sz="2000" i="1" dirty="0">
                <a:latin typeface="Candara"/>
                <a:cs typeface="Candara"/>
              </a:rPr>
              <a:t>histogram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95416" y="1400406"/>
            <a:ext cx="85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542682" y="6128660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Full scan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98154" y="6128660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Sampled scan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6335" y="54972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" name="Straight Arrow Connector 6"/>
          <p:cNvCxnSpPr>
            <a:stCxn id="43" idx="2"/>
          </p:cNvCxnSpPr>
          <p:nvPr/>
        </p:nvCxnSpPr>
        <p:spPr>
          <a:xfrm>
            <a:off x="6384379" y="1634151"/>
            <a:ext cx="73571" cy="463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2"/>
          </p:cNvCxnSpPr>
          <p:nvPr/>
        </p:nvCxnSpPr>
        <p:spPr>
          <a:xfrm>
            <a:off x="6384379" y="1634151"/>
            <a:ext cx="819375" cy="468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76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3" grpId="0"/>
      <p:bldP spid="65" grpId="0"/>
      <p:bldP spid="15" grpId="0"/>
      <p:bldP spid="43" grpId="0"/>
      <p:bldP spid="62" grpId="0"/>
      <p:bldP spid="86" grpId="0"/>
      <p:bldP spid="91" grpId="0"/>
      <p:bldP spid="87" grpId="0"/>
      <p:bldP spid="8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1" y="2326576"/>
            <a:ext cx="2734580" cy="55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Streaming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892893" y="3738456"/>
            <a:ext cx="6148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TextBox 8"/>
              <p:cNvSpPr txBox="1"/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File:&lt;strong&gt;Convoy&lt;/strong&gt; of trucks in Afghanistan.jpg - Wikimedia Common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3380572" y="2064540"/>
            <a:ext cx="5043410" cy="95713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8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1" y="1235789"/>
            <a:ext cx="5045759" cy="59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progress reporting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50" y="2184745"/>
            <a:ext cx="6148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 // A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Observable&lt;PR&lt;R&gt;&gt;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96522" y="1389988"/>
            <a:ext cx="2857500" cy="18097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8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266" y="1434904"/>
            <a:ext cx="3755343" cy="60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cancellation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61" y="2867109"/>
            <a:ext cx="9002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	</a:t>
            </a:r>
            <a:r>
              <a:rPr lang="en-US" b="1" dirty="0"/>
              <a:t>Sketch API (C#)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latin typeface="Consolas" panose="020B0609020204030204" pitchFamily="49" charset="0"/>
              </a:rPr>
              <a:t> R map(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&lt;T, R&gt; map,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t, Progress&lt;double&gt; rep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cancellationTokenSource.token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Progress&lt;double&gt; reporter;</a:t>
            </a:r>
          </a:p>
          <a:p>
            <a:r>
              <a:rPr lang="en-US" dirty="0">
                <a:latin typeface="Consolas" panose="020B0609020204030204" pitchFamily="49" charset="0"/>
              </a:rPr>
              <a:t>R result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(f,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, reporter);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r>
              <a:rPr lang="en-US" dirty="0"/>
              <a:t>								</a:t>
            </a:r>
            <a:r>
              <a:rPr lang="en-US" b="1" dirty="0"/>
              <a:t>Hillview API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map(Function&lt;T, R&gt; map);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o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(f);</a:t>
            </a:r>
          </a:p>
          <a:p>
            <a:r>
              <a:rPr lang="en-US" dirty="0">
                <a:latin typeface="Consolas" panose="020B0609020204030204" pitchFamily="49" charset="0"/>
              </a:rPr>
              <a:t>Subscription s = </a:t>
            </a:r>
            <a:r>
              <a:rPr lang="en-US" dirty="0" err="1">
                <a:latin typeface="Consolas" panose="020B0609020204030204" pitchFamily="49" charset="0"/>
              </a:rPr>
              <a:t>o.subscribe</a:t>
            </a:r>
            <a:r>
              <a:rPr lang="en-US" dirty="0">
                <a:latin typeface="Consolas" panose="020B0609020204030204" pitchFamily="49" charset="0"/>
              </a:rPr>
              <a:t>(observer);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s.unsubscribe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 descr="Fire call &lt;strong&gt;cancel&lt;/strong&gt; | Tom Magliery | Flickr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85369" y="1034044"/>
            <a:ext cx="1278843" cy="12788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216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69" y="320199"/>
            <a:ext cx="5200761" cy="553151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2922" y="1071254"/>
          <a:ext cx="8950545" cy="5435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9108">
                  <a:extLst>
                    <a:ext uri="{9D8B030D-6E8A-4147-A177-3AD203B41FA5}">
                      <a16:colId xmlns:a16="http://schemas.microsoft.com/office/drawing/2014/main" xmlns="" val="227547844"/>
                    </a:ext>
                  </a:extLst>
                </a:gridCol>
                <a:gridCol w="8221437">
                  <a:extLst>
                    <a:ext uri="{9D8B030D-6E8A-4147-A177-3AD203B41FA5}">
                      <a16:colId xmlns:a16="http://schemas.microsoft.com/office/drawing/2014/main" xmlns="" val="3280936789"/>
                    </a:ext>
                  </a:extLst>
                </a:gridCol>
              </a:tblGrid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Dryad (</a:t>
                      </a:r>
                      <a:r>
                        <a:rPr lang="en-US" sz="1600" dirty="0" err="1"/>
                        <a:t>Eurosys</a:t>
                      </a:r>
                      <a:r>
                        <a:rPr lang="en-US" sz="1600" baseline="0" dirty="0"/>
                        <a:t> 2007)</a:t>
                      </a:r>
                      <a:r>
                        <a:rPr lang="en-US" sz="1600" dirty="0"/>
                        <a:t> deployed by Microsoft Live</a:t>
                      </a:r>
                      <a:r>
                        <a:rPr lang="en-US" sz="1600" baseline="0" dirty="0"/>
                        <a:t> Search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93762744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187684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2008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(OSDI 2008); Artemis </a:t>
                      </a:r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job profiler (WASL 2008)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044342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7360821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0509221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2011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Daphne </a:t>
                      </a:r>
                      <a:r>
                        <a:rPr lang="en-US" sz="1600" baseline="0" dirty="0" err="1"/>
                        <a:t>DryadLINQ</a:t>
                      </a:r>
                      <a:r>
                        <a:rPr lang="en-US" sz="1600" baseline="0" dirty="0"/>
                        <a:t> job debugger (HIPS 2011); </a:t>
                      </a:r>
                      <a:r>
                        <a:rPr lang="en-US" sz="1600" dirty="0"/>
                        <a:t>Fay distributed</a:t>
                      </a:r>
                      <a:r>
                        <a:rPr lang="en-US" sz="1600" baseline="0" dirty="0"/>
                        <a:t> safe tracing</a:t>
                      </a:r>
                      <a:r>
                        <a:rPr lang="en-US" sz="1600" dirty="0"/>
                        <a:t> (SOSP 2011)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720329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1036730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8167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2014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Sketch spreadsheet</a:t>
                      </a:r>
                      <a:r>
                        <a:rPr lang="en-US" sz="1600" baseline="0" dirty="0"/>
                        <a:t> (EGPGV 16) [</a:t>
                      </a:r>
                      <a:r>
                        <a:rPr lang="en-US" sz="1600" dirty="0"/>
                        <a:t>MSR</a:t>
                      </a:r>
                      <a:r>
                        <a:rPr lang="en-US" sz="1600" baseline="0" dirty="0"/>
                        <a:t> SVC closed]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652628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2499480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24545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2048937"/>
                  </a:ext>
                </a:extLst>
              </a:tr>
            </a:tbl>
          </a:graphicData>
        </a:graphic>
      </p:graphicFrame>
      <p:pic>
        <p:nvPicPr>
          <p:cNvPr id="15" name="Picture 2" descr="Image:Dryad1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5737" y="183937"/>
            <a:ext cx="734344" cy="1734671"/>
          </a:xfrm>
          <a:prstGeom prst="rect">
            <a:avLst/>
          </a:prstGeom>
          <a:noFill/>
        </p:spPr>
      </p:pic>
      <p:grpSp>
        <p:nvGrpSpPr>
          <p:cNvPr id="3" name="Group 106"/>
          <p:cNvGrpSpPr/>
          <p:nvPr/>
        </p:nvGrpSpPr>
        <p:grpSpPr>
          <a:xfrm>
            <a:off x="2917802" y="1305414"/>
            <a:ext cx="2690906" cy="725992"/>
            <a:chOff x="5063995" y="1388611"/>
            <a:chExt cx="2851100" cy="769212"/>
          </a:xfrm>
        </p:grpSpPr>
        <p:pic>
          <p:nvPicPr>
            <p:cNvPr id="1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637062"/>
              <a:ext cx="225599" cy="332777"/>
            </a:xfrm>
            <a:prstGeom prst="rect">
              <a:avLst/>
            </a:prstGeom>
            <a:noFill/>
          </p:spPr>
        </p:pic>
        <p:pic>
          <p:nvPicPr>
            <p:cNvPr id="1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388611"/>
              <a:ext cx="225599" cy="332777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5401596" y="1477432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948189" y="1651348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091" y="1502277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1993" y="1502277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64360" y="1651348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9" idx="3"/>
              <a:endCxn id="20" idx="1"/>
            </p:cNvCxnSpPr>
            <p:nvPr/>
          </p:nvCxnSpPr>
          <p:spPr>
            <a:xfrm>
              <a:off x="5650048" y="1564390"/>
              <a:ext cx="298141" cy="1739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 flipV="1">
              <a:off x="6196640" y="1589235"/>
              <a:ext cx="248451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  <a:endCxn id="33" idx="1"/>
            </p:cNvCxnSpPr>
            <p:nvPr/>
          </p:nvCxnSpPr>
          <p:spPr>
            <a:xfrm>
              <a:off x="6693542" y="1589235"/>
              <a:ext cx="248451" cy="3478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3" idx="1"/>
            </p:cNvCxnSpPr>
            <p:nvPr/>
          </p:nvCxnSpPr>
          <p:spPr>
            <a:xfrm>
              <a:off x="7190445" y="1589235"/>
              <a:ext cx="173916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401596" y="175072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11827" y="196004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48189" y="1874954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091" y="1775574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5091" y="1974335"/>
              <a:ext cx="248451" cy="1739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41993" y="1850109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3"/>
              <a:endCxn id="30" idx="1"/>
            </p:cNvCxnSpPr>
            <p:nvPr/>
          </p:nvCxnSpPr>
          <p:spPr>
            <a:xfrm>
              <a:off x="5650048" y="1837686"/>
              <a:ext cx="29814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 flipV="1">
              <a:off x="5660278" y="1961912"/>
              <a:ext cx="287911" cy="850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6196640" y="186253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3"/>
              <a:endCxn id="32" idx="1"/>
            </p:cNvCxnSpPr>
            <p:nvPr/>
          </p:nvCxnSpPr>
          <p:spPr>
            <a:xfrm>
              <a:off x="6196640" y="196191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  <a:endCxn id="33" idx="1"/>
            </p:cNvCxnSpPr>
            <p:nvPr/>
          </p:nvCxnSpPr>
          <p:spPr>
            <a:xfrm flipV="1">
              <a:off x="6693542" y="1937067"/>
              <a:ext cx="24845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693542" y="1862532"/>
              <a:ext cx="248451" cy="74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8" idx="3"/>
              <a:endCxn id="19" idx="1"/>
            </p:cNvCxnSpPr>
            <p:nvPr/>
          </p:nvCxnSpPr>
          <p:spPr>
            <a:xfrm>
              <a:off x="5272744" y="1564390"/>
              <a:ext cx="128852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28" idx="1"/>
            </p:cNvCxnSpPr>
            <p:nvPr/>
          </p:nvCxnSpPr>
          <p:spPr>
            <a:xfrm flipV="1">
              <a:off x="5263975" y="1837686"/>
              <a:ext cx="137621" cy="29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0" idx="3"/>
            </p:cNvCxnSpPr>
            <p:nvPr/>
          </p:nvCxnSpPr>
          <p:spPr>
            <a:xfrm flipV="1">
              <a:off x="5263975" y="2050992"/>
              <a:ext cx="137621" cy="5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3"/>
              <a:endCxn id="22" idx="1"/>
            </p:cNvCxnSpPr>
            <p:nvPr/>
          </p:nvCxnSpPr>
          <p:spPr>
            <a:xfrm>
              <a:off x="6693542" y="1589235"/>
              <a:ext cx="248451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3"/>
              <a:endCxn id="22" idx="1"/>
            </p:cNvCxnSpPr>
            <p:nvPr/>
          </p:nvCxnSpPr>
          <p:spPr>
            <a:xfrm flipV="1">
              <a:off x="6693542" y="1589235"/>
              <a:ext cx="248451" cy="2732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2" idx="3"/>
              <a:endCxn id="22" idx="1"/>
            </p:cNvCxnSpPr>
            <p:nvPr/>
          </p:nvCxnSpPr>
          <p:spPr>
            <a:xfrm flipV="1">
              <a:off x="6693542" y="1589235"/>
              <a:ext cx="248451" cy="4720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3" idx="3"/>
              <a:endCxn id="23" idx="1"/>
            </p:cNvCxnSpPr>
            <p:nvPr/>
          </p:nvCxnSpPr>
          <p:spPr>
            <a:xfrm flipV="1">
              <a:off x="7190445" y="1738306"/>
              <a:ext cx="173916" cy="1987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  <a:endCxn id="51" idx="1"/>
            </p:cNvCxnSpPr>
            <p:nvPr/>
          </p:nvCxnSpPr>
          <p:spPr>
            <a:xfrm>
              <a:off x="7612811" y="1738306"/>
              <a:ext cx="102304" cy="11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64" y="146314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49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73936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95533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15" y="163819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2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17" y="175105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3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672" y="1487991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4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66190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5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17" y="1984894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6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885513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7" name="Picture 5" descr="C:\Program Files\Microsoft Resource DVD Artwork\DVD_ART\Artwork_Imagery\HARDWARE_IMAGERY\Illustration - Misc Hardware\Windows Server Icons\Misc\Hourglass waitin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12" y="1984894"/>
              <a:ext cx="91927" cy="159009"/>
            </a:xfrm>
            <a:prstGeom prst="rect">
              <a:avLst/>
            </a:prstGeom>
            <a:noFill/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0943" y="2376568"/>
            <a:ext cx="1237129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33381" y="2376567"/>
            <a:ext cx="1302723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83189" y="2377906"/>
            <a:ext cx="1130805" cy="84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76352" y="4003865"/>
            <a:ext cx="108956" cy="413278"/>
          </a:xfrm>
          <a:prstGeom prst="rect">
            <a:avLst/>
          </a:prstGeom>
          <a:noFill/>
        </p:spPr>
      </p:pic>
      <p:pic>
        <p:nvPicPr>
          <p:cNvPr id="6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3304" y="3807916"/>
            <a:ext cx="54478" cy="206638"/>
          </a:xfrm>
          <a:prstGeom prst="rect">
            <a:avLst/>
          </a:prstGeom>
          <a:noFill/>
        </p:spPr>
      </p:pic>
      <p:pic>
        <p:nvPicPr>
          <p:cNvPr id="6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3415" y="4101874"/>
            <a:ext cx="54478" cy="206638"/>
          </a:xfrm>
          <a:prstGeom prst="rect">
            <a:avLst/>
          </a:prstGeom>
          <a:noFill/>
        </p:spPr>
      </p:pic>
      <p:pic>
        <p:nvPicPr>
          <p:cNvPr id="6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3304" y="4429851"/>
            <a:ext cx="54478" cy="206638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/>
        </p:nvSpPr>
        <p:spPr>
          <a:xfrm>
            <a:off x="4499914" y="4152368"/>
            <a:ext cx="112868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7" name="Right Arrow 66"/>
          <p:cNvSpPr/>
          <p:nvPr/>
        </p:nvSpPr>
        <p:spPr>
          <a:xfrm rot="19132661">
            <a:off x="4761575" y="3955902"/>
            <a:ext cx="146105" cy="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8" name="Right Arrow 67"/>
          <p:cNvSpPr/>
          <p:nvPr/>
        </p:nvSpPr>
        <p:spPr>
          <a:xfrm flipV="1">
            <a:off x="4822581" y="4169660"/>
            <a:ext cx="106079" cy="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9" name="Right Arrow 68"/>
          <p:cNvSpPr/>
          <p:nvPr/>
        </p:nvSpPr>
        <p:spPr>
          <a:xfrm rot="2676520">
            <a:off x="4772300" y="4354156"/>
            <a:ext cx="153325" cy="3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0" name="Right Arrow 69"/>
          <p:cNvSpPr/>
          <p:nvPr/>
        </p:nvSpPr>
        <p:spPr>
          <a:xfrm>
            <a:off x="5011159" y="389782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1" name="Right Arrow 70"/>
          <p:cNvSpPr/>
          <p:nvPr/>
        </p:nvSpPr>
        <p:spPr>
          <a:xfrm>
            <a:off x="5012463" y="419274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2" name="Right Arrow 71"/>
          <p:cNvSpPr/>
          <p:nvPr/>
        </p:nvSpPr>
        <p:spPr>
          <a:xfrm>
            <a:off x="5012463" y="4503460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756130"/>
            <a:ext cx="51786" cy="123947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911487"/>
            <a:ext cx="51786" cy="123947"/>
          </a:xfrm>
          <a:prstGeom prst="rect">
            <a:avLst/>
          </a:prstGeom>
          <a:noFill/>
        </p:spPr>
      </p:pic>
      <p:sp>
        <p:nvSpPr>
          <p:cNvPr id="75" name="Right Arrow 74"/>
          <p:cNvSpPr/>
          <p:nvPr/>
        </p:nvSpPr>
        <p:spPr>
          <a:xfrm rot="1403039">
            <a:off x="5260481" y="3965312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6" name="Right Arrow 75"/>
          <p:cNvSpPr/>
          <p:nvPr/>
        </p:nvSpPr>
        <p:spPr>
          <a:xfrm rot="19574046">
            <a:off x="5260428" y="3827005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063731"/>
            <a:ext cx="51786" cy="123947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219089"/>
            <a:ext cx="51786" cy="123947"/>
          </a:xfrm>
          <a:prstGeom prst="rect">
            <a:avLst/>
          </a:prstGeom>
          <a:noFill/>
        </p:spPr>
      </p:pic>
      <p:sp>
        <p:nvSpPr>
          <p:cNvPr id="79" name="Right Arrow 78"/>
          <p:cNvSpPr/>
          <p:nvPr/>
        </p:nvSpPr>
        <p:spPr>
          <a:xfrm rot="1403039">
            <a:off x="5267090" y="424150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0" name="Right Arrow 79"/>
          <p:cNvSpPr/>
          <p:nvPr/>
        </p:nvSpPr>
        <p:spPr>
          <a:xfrm rot="19574046">
            <a:off x="5257278" y="413315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374446"/>
            <a:ext cx="51786" cy="123947"/>
          </a:xfrm>
          <a:prstGeom prst="rect">
            <a:avLst/>
          </a:prstGeom>
          <a:noFill/>
        </p:spPr>
      </p:pic>
      <p:pic>
        <p:nvPicPr>
          <p:cNvPr id="8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547066"/>
            <a:ext cx="51786" cy="123947"/>
          </a:xfrm>
          <a:prstGeom prst="rect">
            <a:avLst/>
          </a:prstGeom>
          <a:noFill/>
        </p:spPr>
      </p:pic>
      <p:sp>
        <p:nvSpPr>
          <p:cNvPr id="83" name="Right Arrow 82"/>
          <p:cNvSpPr/>
          <p:nvPr/>
        </p:nvSpPr>
        <p:spPr>
          <a:xfrm rot="1403039">
            <a:off x="5260481" y="455221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4" name="Right Arrow 83"/>
          <p:cNvSpPr/>
          <p:nvPr/>
        </p:nvSpPr>
        <p:spPr>
          <a:xfrm rot="19574046">
            <a:off x="5260428" y="444386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6" name="Right Arrow 85"/>
          <p:cNvSpPr/>
          <p:nvPr/>
        </p:nvSpPr>
        <p:spPr>
          <a:xfrm rot="8290565">
            <a:off x="4728966" y="3921929"/>
            <a:ext cx="146105" cy="380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7" name="Right Arrow 86"/>
          <p:cNvSpPr/>
          <p:nvPr/>
        </p:nvSpPr>
        <p:spPr>
          <a:xfrm rot="10800000" flipV="1">
            <a:off x="4822655" y="4118631"/>
            <a:ext cx="106079" cy="352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8" name="Right Arrow 87"/>
          <p:cNvSpPr/>
          <p:nvPr/>
        </p:nvSpPr>
        <p:spPr>
          <a:xfrm rot="13468526">
            <a:off x="4733925" y="4384116"/>
            <a:ext cx="153325" cy="3039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43031" y="4076834"/>
            <a:ext cx="327820" cy="23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ight Arrow 89"/>
          <p:cNvSpPr/>
          <p:nvPr/>
        </p:nvSpPr>
        <p:spPr>
          <a:xfrm rot="10800000">
            <a:off x="4274580" y="4173565"/>
            <a:ext cx="76929" cy="50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91" name="Snip and Round Single Corner Rectangle 90"/>
          <p:cNvSpPr/>
          <p:nvPr/>
        </p:nvSpPr>
        <p:spPr>
          <a:xfrm>
            <a:off x="4612782" y="4090425"/>
            <a:ext cx="214856" cy="158471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</p:txBody>
      </p:sp>
      <p:sp>
        <p:nvSpPr>
          <p:cNvPr id="92" name="Snip and Round Single Corner Rectangle 91"/>
          <p:cNvSpPr/>
          <p:nvPr/>
        </p:nvSpPr>
        <p:spPr>
          <a:xfrm>
            <a:off x="5066830" y="413560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sp>
        <p:nvSpPr>
          <p:cNvPr id="93" name="Snip and Round Single Corner Rectangle 92"/>
          <p:cNvSpPr/>
          <p:nvPr/>
        </p:nvSpPr>
        <p:spPr>
          <a:xfrm>
            <a:off x="5066830" y="383679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>
              <a:solidFill>
                <a:schemeClr val="tx1"/>
              </a:solidFill>
            </a:endParaRP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</p:txBody>
      </p:sp>
      <p:sp>
        <p:nvSpPr>
          <p:cNvPr id="94" name="Snip and Round Single Corner Rectangle 93"/>
          <p:cNvSpPr/>
          <p:nvPr/>
        </p:nvSpPr>
        <p:spPr>
          <a:xfrm>
            <a:off x="5066830" y="4446608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1031" y="3801914"/>
            <a:ext cx="1604779" cy="83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3869" y="4999951"/>
            <a:ext cx="1109320" cy="74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5745" y="4997301"/>
            <a:ext cx="1051740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45737" y="4997301"/>
            <a:ext cx="988477" cy="751243"/>
          </a:xfrm>
          <a:prstGeom prst="rect">
            <a:avLst/>
          </a:prstGeom>
        </p:spPr>
      </p:pic>
      <p:pic>
        <p:nvPicPr>
          <p:cNvPr id="99" name="Picture 98" descr="image00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902466" y="4997301"/>
            <a:ext cx="1001657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074" y="5606388"/>
            <a:ext cx="1435982" cy="4449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19056" y="5606388"/>
            <a:ext cx="1013117" cy="1098480"/>
          </a:xfrm>
          <a:prstGeom prst="rect">
            <a:avLst/>
          </a:prstGeom>
        </p:spPr>
      </p:pic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6584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2" y="2363372"/>
            <a:ext cx="4022120" cy="84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Concurrency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572" y="4107787"/>
            <a:ext cx="885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Observable&lt;T&gt; data;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Observable&lt;T&gt; output = </a:t>
            </a:r>
            <a:r>
              <a:rPr lang="en-US" sz="2400" dirty="0" err="1">
                <a:latin typeface="Consolas" panose="020B0609020204030204" pitchFamily="49" charset="0"/>
              </a:rPr>
              <a:t>data.subscribeOn</a:t>
            </a:r>
            <a:r>
              <a:rPr lang="en-US" sz="2400" dirty="0">
                <a:latin typeface="Consolas" panose="020B0609020204030204" pitchFamily="49" charset="0"/>
              </a:rPr>
              <a:t>(scheduler);</a:t>
            </a:r>
          </a:p>
        </p:txBody>
      </p:sp>
      <p:pic>
        <p:nvPicPr>
          <p:cNvPr id="6" name="Picture 5" descr="&lt;strong&gt;Ropes&lt;/strong&gt; | Texas.713 | Flick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4289" y="1488640"/>
            <a:ext cx="3259864" cy="21645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205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433"/>
          </a:xfrm>
        </p:spPr>
        <p:txBody>
          <a:bodyPr/>
          <a:lstStyle/>
          <a:p>
            <a:r>
              <a:rPr lang="en-US" dirty="0"/>
              <a:t>A log browser in Hillview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9635" y="3852764"/>
            <a:ext cx="7857597" cy="2475170"/>
            <a:chOff x="1333501" y="3841750"/>
            <a:chExt cx="5232400" cy="1648224"/>
          </a:xfrm>
        </p:grpSpPr>
        <p:sp>
          <p:nvSpPr>
            <p:cNvPr id="5" name="Rectangle 4"/>
            <p:cNvSpPr/>
            <p:nvPr/>
          </p:nvSpPr>
          <p:spPr>
            <a:xfrm>
              <a:off x="2774951" y="5178426"/>
              <a:ext cx="3790950" cy="311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Distributed logs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4951" y="4737101"/>
              <a:ext cx="3790950" cy="3401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Log parser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4951" y="3841750"/>
              <a:ext cx="3790950" cy="67190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Spreadsheet</a:t>
              </a:r>
            </a:p>
          </p:txBody>
        </p:sp>
        <p:cxnSp>
          <p:nvCxnSpPr>
            <p:cNvPr id="9" name="Elbow Connector 8"/>
            <p:cNvCxnSpPr>
              <a:stCxn id="11" idx="3"/>
              <a:endCxn id="6" idx="0"/>
            </p:cNvCxnSpPr>
            <p:nvPr/>
          </p:nvCxnSpPr>
          <p:spPr>
            <a:xfrm>
              <a:off x="2614044" y="4610142"/>
              <a:ext cx="2056382" cy="12695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3501" y="4460101"/>
              <a:ext cx="1204505" cy="26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DataSet</a:t>
              </a:r>
              <a:r>
                <a:rPr lang="en-US" sz="2000" dirty="0"/>
                <a:t>&lt;Table&gt;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083" y="1719106"/>
            <a:ext cx="8703585" cy="180813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912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56716"/>
          </a:xfrm>
        </p:spPr>
        <p:txBody>
          <a:bodyPr/>
          <a:lstStyle/>
          <a:p>
            <a:r>
              <a:rPr lang="en-US" dirty="0"/>
              <a:t>Hillview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9" y="1797952"/>
            <a:ext cx="8731076" cy="40753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 display and perception limits into account</a:t>
            </a:r>
          </a:p>
          <a:p>
            <a:r>
              <a:rPr lang="en-US" dirty="0"/>
              <a:t>Wherever possible compute on sampled data</a:t>
            </a:r>
          </a:p>
          <a:p>
            <a:r>
              <a:rPr lang="en-US" dirty="0"/>
              <a:t>Compute views lazily (when users need them)</a:t>
            </a:r>
          </a:p>
          <a:p>
            <a:r>
              <a:rPr lang="en-US" dirty="0"/>
              <a:t>Shard data to exploit parallelism and increase responsiveness</a:t>
            </a:r>
          </a:p>
          <a:p>
            <a:r>
              <a:rPr lang="en-US" dirty="0"/>
              <a:t>Push computation to data</a:t>
            </a:r>
          </a:p>
          <a:p>
            <a:r>
              <a:rPr lang="en-US" dirty="0"/>
              <a:t>Only use sketching algorithms</a:t>
            </a:r>
          </a:p>
          <a:p>
            <a:r>
              <a:rPr lang="en-US" dirty="0"/>
              <a:t>Avoid hard state</a:t>
            </a:r>
          </a:p>
          <a:p>
            <a:r>
              <a:rPr lang="en-US" dirty="0"/>
              <a:t>Functional programming; immutable objects</a:t>
            </a:r>
          </a:p>
          <a:p>
            <a:r>
              <a:rPr lang="en-US" dirty="0"/>
              <a:t>Incremental view updates</a:t>
            </a:r>
          </a:p>
        </p:txBody>
      </p:sp>
      <p:pic>
        <p:nvPicPr>
          <p:cNvPr id="4" name="Picture 3" descr="File:CalDOT-SASElevPlan4Q2005P42.sv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4905375" y="5457934"/>
            <a:ext cx="4038600" cy="13590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64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2842" y="2105153"/>
            <a:ext cx="1284662" cy="65504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488143" y="1491722"/>
            <a:ext cx="17030" cy="6134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70929" y="4354787"/>
            <a:ext cx="853827" cy="589537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1062" y="4354787"/>
            <a:ext cx="853827" cy="589537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697843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513065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505173" y="2760199"/>
            <a:ext cx="7891" cy="562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81861" y="3323097"/>
            <a:ext cx="1462406" cy="589537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44004" y="2049151"/>
            <a:ext cx="1287720" cy="767050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570835" y="1491722"/>
            <a:ext cx="17029" cy="557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353617" y="4354787"/>
            <a:ext cx="853827" cy="589537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13756" y="4354787"/>
            <a:ext cx="853827" cy="589537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780534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595756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587864" y="2816201"/>
            <a:ext cx="7893" cy="506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864554" y="3323097"/>
            <a:ext cx="1462406" cy="589537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16200000" flipH="1">
            <a:off x="4245450" y="4224616"/>
            <a:ext cx="12700" cy="30794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702003" y="3009955"/>
            <a:ext cx="16377" cy="308269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4244265" y="3716122"/>
            <a:ext cx="1620285" cy="1637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4147504" y="2541851"/>
            <a:ext cx="1796500" cy="186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392214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697843" y="4944324"/>
            <a:ext cx="7882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84445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 flipH="1">
            <a:off x="4157961" y="4944324"/>
            <a:ext cx="1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471665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4" name="Straight Arrow Connector 163"/>
          <p:cNvCxnSpPr>
            <a:stCxn id="39" idx="2"/>
            <a:endCxn id="163" idx="0"/>
          </p:cNvCxnSpPr>
          <p:nvPr/>
        </p:nvCxnSpPr>
        <p:spPr>
          <a:xfrm>
            <a:off x="5780531" y="4944324"/>
            <a:ext cx="464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91821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6" name="Straight Arrow Connector 165"/>
          <p:cNvCxnSpPr>
            <a:stCxn id="42" idx="2"/>
            <a:endCxn id="165" idx="0"/>
          </p:cNvCxnSpPr>
          <p:nvPr/>
        </p:nvCxnSpPr>
        <p:spPr>
          <a:xfrm flipH="1">
            <a:off x="7231721" y="4944324"/>
            <a:ext cx="8949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4241866" y="3009954"/>
            <a:ext cx="16377" cy="308269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694841" y="4227462"/>
            <a:ext cx="12700" cy="30737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116524" y="56477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43475" y="5683200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5860" y="239434"/>
            <a:ext cx="3499336" cy="9941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map(f)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87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79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zip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59679" y="2092667"/>
            <a:ext cx="1072098" cy="660962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1552294" y="1495533"/>
            <a:ext cx="14800" cy="654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23299" y="4370415"/>
            <a:ext cx="741886" cy="597253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92001" y="4370415"/>
            <a:ext cx="741886" cy="597253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894242" y="3922475"/>
            <a:ext cx="70834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1602585" y="3922475"/>
            <a:ext cx="560359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1595728" y="2753629"/>
            <a:ext cx="6857" cy="5715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67247" y="3325222"/>
            <a:ext cx="1270676" cy="597253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1604" y="2092666"/>
            <a:ext cx="1045308" cy="660964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259462" y="1469878"/>
            <a:ext cx="14796" cy="6227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01829" y="4370415"/>
            <a:ext cx="741886" cy="597253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0534" y="4370415"/>
            <a:ext cx="741886" cy="597253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572772" y="3922475"/>
            <a:ext cx="708346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28111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274258" y="2753630"/>
            <a:ext cx="6860" cy="5715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645780" y="3325222"/>
            <a:ext cx="1270676" cy="597253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62183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89424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53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162944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30036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3" name="Straight Arrow Connector 42"/>
          <p:cNvCxnSpPr>
            <a:stCxn id="28" idx="2"/>
            <a:endCxn id="42" idx="0"/>
          </p:cNvCxnSpPr>
          <p:nvPr/>
        </p:nvCxnSpPr>
        <p:spPr>
          <a:xfrm>
            <a:off x="357277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6129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5" name="Straight Arrow Connector 44"/>
          <p:cNvCxnSpPr>
            <a:stCxn id="31" idx="2"/>
            <a:endCxn id="44" idx="0"/>
          </p:cNvCxnSpPr>
          <p:nvPr/>
        </p:nvCxnSpPr>
        <p:spPr>
          <a:xfrm flipH="1">
            <a:off x="4833704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68269" y="2067501"/>
            <a:ext cx="1012156" cy="711294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7259551" y="1469878"/>
            <a:ext cx="14796" cy="5976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213380" y="4370415"/>
            <a:ext cx="741886" cy="597253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70622" y="4370415"/>
            <a:ext cx="741886" cy="59725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584323" y="3922475"/>
            <a:ext cx="69688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728120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7274347" y="2778795"/>
            <a:ext cx="6859" cy="5464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45868" y="3325222"/>
            <a:ext cx="1270676" cy="597253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6201918" y="5451558"/>
            <a:ext cx="764810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3" name="Straight Arrow Connector 62"/>
          <p:cNvCxnSpPr>
            <a:stCxn id="52" idx="2"/>
            <a:endCxn id="62" idx="0"/>
          </p:cNvCxnSpPr>
          <p:nvPr/>
        </p:nvCxnSpPr>
        <p:spPr>
          <a:xfrm>
            <a:off x="6584323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470626" y="5451558"/>
            <a:ext cx="726332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5" name="Straight Arrow Connector 64"/>
          <p:cNvCxnSpPr>
            <a:stCxn id="55" idx="2"/>
            <a:endCxn id="64" idx="0"/>
          </p:cNvCxnSpPr>
          <p:nvPr/>
        </p:nvCxnSpPr>
        <p:spPr>
          <a:xfrm flipH="1">
            <a:off x="7833792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6333923" y="4298372"/>
            <a:ext cx="23011" cy="30000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98368" y="2962993"/>
            <a:ext cx="12700" cy="56708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800630" y="4223700"/>
            <a:ext cx="173430" cy="2629146"/>
          </a:xfrm>
          <a:prstGeom prst="curvedConnector4">
            <a:avLst>
              <a:gd name="adj1" fmla="val -131811"/>
              <a:gd name="adj2" fmla="val 7598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461365" y="2884435"/>
            <a:ext cx="173430" cy="5307676"/>
          </a:xfrm>
          <a:prstGeom prst="curvedConnector4">
            <a:avLst>
              <a:gd name="adj1" fmla="val -131811"/>
              <a:gd name="adj2" fmla="val 5804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402121" y="2323607"/>
            <a:ext cx="890074" cy="82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204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1" y="3451238"/>
            <a:ext cx="5752522" cy="994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DataSet</a:t>
            </a:r>
            <a:r>
              <a:rPr lang="en-US" sz="3200" dirty="0">
                <a:solidFill>
                  <a:schemeClr val="tx1"/>
                </a:solidFill>
              </a:rPr>
              <a:t>&lt;Table&gt;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5544837"/>
            <a:ext cx="16522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2319412" y="5544837"/>
            <a:ext cx="14903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48273" y="5544837"/>
            <a:ext cx="1657241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8681" y="5544837"/>
            <a:ext cx="822492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1168" y="5676735"/>
            <a:ext cx="1404552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1" y="4596601"/>
            <a:ext cx="5752522" cy="815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Table operations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1" y="1881985"/>
            <a:ext cx="5752522" cy="815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168" y="3674785"/>
            <a:ext cx="196374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1168" y="4741535"/>
            <a:ext cx="18427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1165" y="201607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90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2748" y="1483133"/>
            <a:ext cx="7887768" cy="5230359"/>
            <a:chOff x="1639230" y="2237213"/>
            <a:chExt cx="5286645" cy="3505561"/>
          </a:xfrm>
        </p:grpSpPr>
        <p:sp>
          <p:nvSpPr>
            <p:cNvPr id="2" name="Rectangle 1"/>
            <p:cNvSpPr/>
            <p:nvPr/>
          </p:nvSpPr>
          <p:spPr>
            <a:xfrm>
              <a:off x="398130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73008" y="3392080"/>
              <a:ext cx="401129" cy="1779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96471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0872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7241" y="5268325"/>
              <a:ext cx="654516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Column</a:t>
              </a:r>
            </a:p>
            <a:p>
              <a:pPr algn="ctr"/>
              <a:r>
                <a:rPr lang="en-US" sz="2000" i="1" dirty="0"/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7257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7257" y="33920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27257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27257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257" y="36055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27257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27257" y="374792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7257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7257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7257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7257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7257" y="410376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7257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257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7257" y="431727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27257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27257" y="445960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7257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27257" y="460194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7257" y="467311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27257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7257" y="481544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27257" y="488661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27257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27257" y="50289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7257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40247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96329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639230" y="2825974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136558" y="2829209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3" name="Elbow Connector 62"/>
            <p:cNvCxnSpPr>
              <a:stCxn id="5" idx="2"/>
              <a:endCxn id="60" idx="0"/>
            </p:cNvCxnSpPr>
            <p:nvPr/>
          </p:nvCxnSpPr>
          <p:spPr>
            <a:xfrm rot="5400000">
              <a:off x="2158027" y="2465684"/>
              <a:ext cx="236152" cy="4844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" idx="2"/>
              <a:endCxn id="45" idx="1"/>
            </p:cNvCxnSpPr>
            <p:nvPr/>
          </p:nvCxnSpPr>
          <p:spPr>
            <a:xfrm rot="16200000" flipH="1">
              <a:off x="2141271" y="2966868"/>
              <a:ext cx="1763031" cy="1008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48313" y="2829211"/>
              <a:ext cx="1409610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69" name="Elbow Connector 68"/>
            <p:cNvCxnSpPr>
              <a:stCxn id="5" idx="2"/>
              <a:endCxn id="68" idx="0"/>
            </p:cNvCxnSpPr>
            <p:nvPr/>
          </p:nvCxnSpPr>
          <p:spPr>
            <a:xfrm rot="16200000" flipH="1">
              <a:off x="3066024" y="2042116"/>
              <a:ext cx="239387" cy="13348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2"/>
              <a:endCxn id="2" idx="0"/>
            </p:cNvCxnSpPr>
            <p:nvPr/>
          </p:nvCxnSpPr>
          <p:spPr>
            <a:xfrm>
              <a:off x="3853118" y="3007130"/>
              <a:ext cx="32875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68" idx="2"/>
              <a:endCxn id="3" idx="0"/>
            </p:cNvCxnSpPr>
            <p:nvPr/>
          </p:nvCxnSpPr>
          <p:spPr>
            <a:xfrm>
              <a:off x="3853118" y="3007130"/>
              <a:ext cx="820455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68" idx="2"/>
              <a:endCxn id="4" idx="0"/>
            </p:cNvCxnSpPr>
            <p:nvPr/>
          </p:nvCxnSpPr>
          <p:spPr>
            <a:xfrm>
              <a:off x="3853118" y="3007131"/>
              <a:ext cx="1312160" cy="384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59" idx="2"/>
              <a:endCxn id="61" idx="0"/>
            </p:cNvCxnSpPr>
            <p:nvPr/>
          </p:nvCxnSpPr>
          <p:spPr>
            <a:xfrm rot="16200000" flipH="1">
              <a:off x="6177802" y="2475794"/>
              <a:ext cx="239387" cy="4674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68475" y="2829210"/>
              <a:ext cx="994735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91" name="Elbow Connector 90"/>
            <p:cNvCxnSpPr>
              <a:stCxn id="59" idx="2"/>
              <a:endCxn id="89" idx="0"/>
            </p:cNvCxnSpPr>
            <p:nvPr/>
          </p:nvCxnSpPr>
          <p:spPr>
            <a:xfrm rot="5400000">
              <a:off x="5595115" y="2360551"/>
              <a:ext cx="239387" cy="697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9" idx="2"/>
              <a:endCxn id="4" idx="0"/>
            </p:cNvCxnSpPr>
            <p:nvPr/>
          </p:nvCxnSpPr>
          <p:spPr>
            <a:xfrm flipH="1">
              <a:off x="5165278" y="3007129"/>
              <a:ext cx="200564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549424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549424" y="3392079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49424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549424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49424" y="3605584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49424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49424" y="374792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49424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49424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49424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549424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49424" y="4103761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49424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49424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49424" y="431727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49424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49424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549424" y="4601943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49424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549424" y="4815448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549424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49424" y="5028952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549424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162414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cxnSp>
          <p:nvCxnSpPr>
            <p:cNvPr id="139" name="Elbow Connector 93"/>
            <p:cNvCxnSpPr>
              <a:stCxn id="89" idx="2"/>
              <a:endCxn id="3" idx="0"/>
            </p:cNvCxnSpPr>
            <p:nvPr/>
          </p:nvCxnSpPr>
          <p:spPr>
            <a:xfrm flipH="1">
              <a:off x="4673572" y="3007130"/>
              <a:ext cx="69227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59" idx="2"/>
              <a:endCxn id="122" idx="3"/>
            </p:cNvCxnSpPr>
            <p:nvPr/>
          </p:nvCxnSpPr>
          <p:spPr>
            <a:xfrm rot="5400000">
              <a:off x="5002722" y="3362969"/>
              <a:ext cx="1834199" cy="287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4624" y="6591"/>
            <a:ext cx="7886700" cy="1100073"/>
          </a:xfrm>
        </p:spPr>
        <p:txBody>
          <a:bodyPr/>
          <a:lstStyle/>
          <a:p>
            <a:r>
              <a:rPr lang="en-US" dirty="0"/>
              <a:t>Table data storage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667576" y="331421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67576" y="341858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67576" y="352476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67576" y="363095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667576" y="373713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67576" y="38451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67576" y="39495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667576" y="405568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667576" y="416187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7576" y="426805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67576" y="43694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67576" y="447377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67576" y="457995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67576" y="468614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67576" y="479232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7576" y="490698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67576" y="501135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67576" y="51175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67576" y="522372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67576" y="532990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67576" y="543790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667576" y="554227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576" y="564845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67576" y="575464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667576" y="586082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5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MembershipSet</a:t>
            </a:r>
            <a:r>
              <a:rPr lang="en-US" dirty="0"/>
              <a:t>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  <a:p>
            <a:r>
              <a:rPr lang="en-US" dirty="0"/>
              <a:t>Sample</a:t>
            </a:r>
          </a:p>
          <a:p>
            <a:r>
              <a:rPr lang="en-US" dirty="0" err="1"/>
              <a:t>GetIteratorOverSample</a:t>
            </a:r>
            <a:endParaRPr lang="en-US" dirty="0"/>
          </a:p>
          <a:p>
            <a:pPr lvl="1"/>
            <a:r>
              <a:rPr lang="en-US" dirty="0"/>
              <a:t>Ideally cost should be O(|output|)</a:t>
            </a:r>
          </a:p>
          <a:p>
            <a:r>
              <a:rPr lang="en-US" dirty="0"/>
              <a:t>Union/intersection/etc.</a:t>
            </a:r>
          </a:p>
          <a:p>
            <a:endParaRPr lang="en-US" dirty="0"/>
          </a:p>
          <a:p>
            <a:r>
              <a:rPr lang="en-US" dirty="0"/>
              <a:t>Multiple implementations, depending on sparsity</a:t>
            </a:r>
          </a:p>
        </p:txBody>
      </p:sp>
      <p:pic>
        <p:nvPicPr>
          <p:cNvPr id="7" name="Picture 6" descr="Se Reserva el Derecho de Admisión | el secreto del éxito de los ba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79760" y="2002957"/>
            <a:ext cx="3013779" cy="199833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096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expose JavaScript to users</a:t>
            </a:r>
          </a:p>
          <a:p>
            <a:pPr lvl="1"/>
            <a:r>
              <a:rPr lang="en-US" dirty="0"/>
              <a:t>Create new columns</a:t>
            </a:r>
          </a:p>
          <a:p>
            <a:pPr lvl="1"/>
            <a:r>
              <a:rPr lang="en-US" dirty="0"/>
              <a:t>Write data filters</a:t>
            </a:r>
          </a:p>
          <a:p>
            <a:r>
              <a:rPr lang="en-US" dirty="0"/>
              <a:t>Oracle Java </a:t>
            </a:r>
            <a:r>
              <a:rPr lang="en-US" dirty="0" err="1"/>
              <a:t>Nashorn</a:t>
            </a:r>
            <a:r>
              <a:rPr lang="en-US" dirty="0"/>
              <a:t> JS engine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78444" y="3964951"/>
            <a:ext cx="4283338" cy="23469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75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  <a:p>
            <a:r>
              <a:rPr lang="en-US" dirty="0"/>
              <a:t>Covariance matrix computation is a sketch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Local Affine Multidimensional Scaling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28480" y="3054698"/>
            <a:ext cx="3150877" cy="3077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1944" y="4180114"/>
            <a:ext cx="3615394" cy="146706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09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/>
              <a:t>Bandwidth hierarchy</a:t>
            </a:r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3272" y="6023590"/>
            <a:ext cx="8017458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Compute approximate data views with an error &lt; channel error.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F0BDF7-B640-46AB-8C4C-E3507E0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 - throughput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xmlns="" id="{ABFF4D8B-B112-4332-BB48-CF869B4C439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138971568"/>
              </p:ext>
            </p:extLst>
          </p:nvPr>
        </p:nvGraphicFramePr>
        <p:xfrm>
          <a:off x="628650" y="2424113"/>
          <a:ext cx="7886700" cy="3154362"/>
        </p:xfrm>
        <a:graphic>
          <a:graphicData uri="http://schemas.openxmlformats.org/presentationml/2006/ole">
            <p:oleObj spid="_x0000_s7176" name="Acrobat Document" r:id="rId4" imgW="3496320" imgH="1399680" progId="AcroExch.Document.DC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408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5715"/>
          </a:xfrm>
        </p:spPr>
        <p:txBody>
          <a:bodyPr/>
          <a:lstStyle/>
          <a:p>
            <a:r>
              <a:rPr lang="en-US" dirty="0"/>
              <a:t>Service capacity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3979700795"/>
              </p:ext>
            </p:extLst>
          </p:nvPr>
        </p:nvGraphicFramePr>
        <p:xfrm>
          <a:off x="0" y="1530036"/>
          <a:ext cx="9144000" cy="495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81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53" y="365126"/>
            <a:ext cx="8943033" cy="1325563"/>
          </a:xfrm>
        </p:spPr>
        <p:txBody>
          <a:bodyPr/>
          <a:lstStyle/>
          <a:p>
            <a:r>
              <a:rPr lang="en-US" dirty="0"/>
              <a:t>Approximate renderings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4898" y="2633907"/>
            <a:ext cx="4000500" cy="127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79997" y="2125267"/>
            <a:ext cx="4279106" cy="325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0568" y="4083860"/>
            <a:ext cx="3610956" cy="337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9997" y="2381459"/>
            <a:ext cx="4237915" cy="512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0592" y="4803111"/>
            <a:ext cx="4237915" cy="572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18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54" y="1110406"/>
            <a:ext cx="9024546" cy="398907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 smtClean="0"/>
              <a:t>Real-time video</a:t>
            </a:r>
          </a:p>
          <a:p>
            <a:r>
              <a:rPr lang="en-US" dirty="0" smtClean="0"/>
              <a:t>Browsing </a:t>
            </a:r>
            <a:r>
              <a:rPr lang="en-US" dirty="0"/>
              <a:t>a 129 million</a:t>
            </a:r>
          </a:p>
          <a:p>
            <a:pPr lvl="1"/>
            <a:r>
              <a:rPr lang="en-US" dirty="0"/>
              <a:t>.5M flights/month</a:t>
            </a:r>
          </a:p>
          <a:p>
            <a:pPr lvl="1"/>
            <a:r>
              <a:rPr lang="en-US" dirty="0"/>
              <a:t>All US flights in last 21 years</a:t>
            </a:r>
          </a:p>
          <a:p>
            <a:pPr lvl="1"/>
            <a:r>
              <a:rPr lang="en-US" dirty="0"/>
              <a:t>Public data from FAA website</a:t>
            </a:r>
          </a:p>
          <a:p>
            <a:r>
              <a:rPr lang="en-US" dirty="0"/>
              <a:t>Running on 20 small VMs</a:t>
            </a:r>
            <a:br>
              <a:rPr lang="en-US" dirty="0"/>
            </a:br>
            <a:r>
              <a:rPr lang="en-US" dirty="0"/>
              <a:t>(25GB of RAM, 4 CPU cores each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1drv.ms/v/s!AlywK8G1COQ_jeRQatBqla3tvgk4FQ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78" y="0"/>
            <a:ext cx="4139921" cy="310494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113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hillview32018final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-1" y="1071032"/>
            <a:ext cx="9068741" cy="5101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mute="1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/>
              <a:t>Fundamental building blocks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Visualization as sketches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9572" y="1646237"/>
            <a:ext cx="2581419" cy="23292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89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8372</TotalTime>
  <Words>1399</Words>
  <Application>Microsoft Office PowerPoint</Application>
  <PresentationFormat>On-screen Show (4:3)</PresentationFormat>
  <Paragraphs>644</Paragraphs>
  <Slides>62</Slides>
  <Notes>61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Acrobat Document</vt:lpstr>
      <vt:lpstr>A Big Data Spreadsheet</vt:lpstr>
      <vt:lpstr>About Myself</vt:lpstr>
      <vt:lpstr>                      &amp; VRG</vt:lpstr>
      <vt:lpstr>Browsing big data</vt:lpstr>
      <vt:lpstr>History</vt:lpstr>
      <vt:lpstr>Bandwidth hierarchy</vt:lpstr>
      <vt:lpstr>Demo</vt:lpstr>
      <vt:lpstr>Slide 8</vt:lpstr>
      <vt:lpstr>Outline</vt:lpstr>
      <vt:lpstr>Hillview Building Blocks</vt:lpstr>
      <vt:lpstr>Monoids</vt:lpstr>
      <vt:lpstr>Abstract Computational Model</vt:lpstr>
      <vt:lpstr>All Renderings in Hillview are sketches!</vt:lpstr>
      <vt:lpstr>System architecture</vt:lpstr>
      <vt:lpstr>Hillview System architecture</vt:lpstr>
      <vt:lpstr>Immutable Partitioned Objects</vt:lpstr>
      <vt:lpstr>DataSet Core API</vt:lpstr>
      <vt:lpstr>Dataset objects</vt:lpstr>
      <vt:lpstr>LocalDataset&lt;T&gt;</vt:lpstr>
      <vt:lpstr>ParallelDataset&lt;T&gt;</vt:lpstr>
      <vt:lpstr>RemoteDataset&lt;T&gt;</vt:lpstr>
      <vt:lpstr>A distributed dataset</vt:lpstr>
      <vt:lpstr>sketch(s)</vt:lpstr>
      <vt:lpstr>Memory management</vt:lpstr>
      <vt:lpstr>Visualization as sketches</vt:lpstr>
      <vt:lpstr>Table views</vt:lpstr>
      <vt:lpstr>Scrolling</vt:lpstr>
      <vt:lpstr>1D Histograms</vt:lpstr>
      <vt:lpstr>Histograms based on sampling</vt:lpstr>
      <vt:lpstr>2D Histograms</vt:lpstr>
      <vt:lpstr>Heatmaps</vt:lpstr>
      <vt:lpstr>Trellis plots</vt:lpstr>
      <vt:lpstr>Evaluation</vt:lpstr>
      <vt:lpstr>Evaluation system</vt:lpstr>
      <vt:lpstr>Comparison against database</vt:lpstr>
      <vt:lpstr>Cluster-level weak scaling</vt:lpstr>
      <vt:lpstr>Comparison against Spark</vt:lpstr>
      <vt:lpstr>Scaling data</vt:lpstr>
      <vt:lpstr>Conclusion</vt:lpstr>
      <vt:lpstr>Lessons learned</vt:lpstr>
      <vt:lpstr>Related work [a small sample]</vt:lpstr>
      <vt:lpstr>Backup slides</vt:lpstr>
      <vt:lpstr>Linear transformations (homomorphisms)</vt:lpstr>
      <vt:lpstr>Pixel-level quantization</vt:lpstr>
      <vt:lpstr>Reactive streams (RxJava)</vt:lpstr>
      <vt:lpstr>Histogram execution timeline</vt:lpstr>
      <vt:lpstr>Observable roles (1)</vt:lpstr>
      <vt:lpstr>Observable roles (2)</vt:lpstr>
      <vt:lpstr>Observable roles (3)</vt:lpstr>
      <vt:lpstr>Observable roles (4)</vt:lpstr>
      <vt:lpstr>A log browser in Hillview</vt:lpstr>
      <vt:lpstr>Hillview Design principles</vt:lpstr>
      <vt:lpstr>map(f)</vt:lpstr>
      <vt:lpstr>zip</vt:lpstr>
      <vt:lpstr>Spreadsheet architecture</vt:lpstr>
      <vt:lpstr>Table data storage</vt:lpstr>
      <vt:lpstr>MembershipSet operations</vt:lpstr>
      <vt:lpstr>Scripting</vt:lpstr>
      <vt:lpstr>Dimensionality reduction</vt:lpstr>
      <vt:lpstr>Weak scaling - throughput</vt:lpstr>
      <vt:lpstr>Service capacity</vt:lpstr>
      <vt:lpstr>Approximate renderings</vt:lpstr>
    </vt:vector>
  </TitlesOfParts>
  <Company>VMware Inc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Hillview: A Big Data Spreadhseet</dc:title>
  <dc:creator>Mihai Budiu</dc:creator>
  <cp:lastModifiedBy>home</cp:lastModifiedBy>
  <cp:revision>320</cp:revision>
  <dcterms:created xsi:type="dcterms:W3CDTF">2017-11-20T22:10:23Z</dcterms:created>
  <dcterms:modified xsi:type="dcterms:W3CDTF">2018-07-31T08:08:01Z</dcterms:modified>
</cp:coreProperties>
</file>